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91" r:id="rId8"/>
    <p:sldId id="258" r:id="rId9"/>
    <p:sldId id="275" r:id="rId10"/>
    <p:sldId id="276" r:id="rId11"/>
    <p:sldId id="277" r:id="rId12"/>
    <p:sldId id="292" r:id="rId13"/>
    <p:sldId id="293" r:id="rId14"/>
    <p:sldId id="278" r:id="rId15"/>
    <p:sldId id="280" r:id="rId16"/>
    <p:sldId id="294" r:id="rId17"/>
    <p:sldId id="295" r:id="rId18"/>
    <p:sldId id="281" r:id="rId19"/>
    <p:sldId id="285" r:id="rId20"/>
    <p:sldId id="282" r:id="rId21"/>
    <p:sldId id="283" r:id="rId22"/>
    <p:sldId id="284" r:id="rId23"/>
    <p:sldId id="286" r:id="rId24"/>
    <p:sldId id="296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7FEE-21C0-4BAC-A69F-4145413C0273}" type="datetimeFigureOut">
              <a:rPr lang="hr-HR" smtClean="0"/>
              <a:pPr/>
              <a:t>3.5.2020.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B5EF-9037-451B-B45C-BCD25EB124E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dirty="0">
                <a:latin typeface="Aharoni" pitchFamily="2" charset="-79"/>
                <a:cs typeface="Aharoni" pitchFamily="2" charset="-79"/>
              </a:rPr>
              <a:t>Isusove prispodobe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Zasijani u </a:t>
            </a:r>
            <a:r>
              <a:rPr lang="hr-HR" dirty="0">
                <a:solidFill>
                  <a:srgbClr val="FF0000"/>
                </a:solidFill>
              </a:rPr>
              <a:t>trnje</a:t>
            </a:r>
            <a:r>
              <a:rPr lang="hr-HR" dirty="0"/>
              <a:t> – to je onaj koji sluša Riječ, ali briga vremenita i zavodljivost bogatstva uguše Riječ, te ona ostane bez ploda.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Zasijani na </a:t>
            </a:r>
            <a:r>
              <a:rPr lang="hr-HR" dirty="0">
                <a:solidFill>
                  <a:srgbClr val="FF0000"/>
                </a:solidFill>
              </a:rPr>
              <a:t>dobru zemlju </a:t>
            </a:r>
            <a:r>
              <a:rPr lang="hr-HR" dirty="0"/>
              <a:t>– to je onaj koji Riječ sluša i razumije, pa onda, dakako, urodi i daje, jedan stostruko, jedan šezdesetostruko, a jedan tridesetostruko.''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Sijač je sijao sjeme. Sjeme je palo na :</a:t>
            </a:r>
          </a:p>
          <a:p>
            <a:pPr>
              <a:buNone/>
            </a:pPr>
            <a:r>
              <a:rPr lang="hr-HR" dirty="0"/>
              <a:t>1._______________</a:t>
            </a:r>
          </a:p>
          <a:p>
            <a:pPr>
              <a:buNone/>
            </a:pPr>
            <a:r>
              <a:rPr lang="hr-HR" dirty="0"/>
              <a:t>2._______________</a:t>
            </a:r>
          </a:p>
          <a:p>
            <a:pPr>
              <a:buNone/>
            </a:pPr>
            <a:r>
              <a:rPr lang="hr-HR" dirty="0"/>
              <a:t>3. _______________</a:t>
            </a:r>
          </a:p>
          <a:p>
            <a:pPr>
              <a:buNone/>
            </a:pPr>
            <a:r>
              <a:rPr lang="hr-HR" dirty="0"/>
              <a:t>4._______________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Sjeme je palo na više mjesta. Pročitaj udžbenik str.37. i 38. i odgovori na pitanje. Na koje “tlo” najčešće pada tvoje sjeme? Objasni.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ZRNO  GORUŠIČINO</a:t>
            </a:r>
            <a:endParaRPr lang="hr-HR" dirty="0"/>
          </a:p>
        </p:txBody>
      </p:sp>
      <p:pic>
        <p:nvPicPr>
          <p:cNvPr id="4" name="Rezervirano mjesto sadržaja 3" descr="ž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420888"/>
            <a:ext cx="3963540" cy="262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Kraljevstvo je nebesko kao kad čovjek uzme gorušičino zrno i posija ga na svojoj njivi. Ono je doduše najmanje od svega sjemenja, ali kad uzraste, veće je od svega povrća. Razvije se u stablo te dolaze ptice nebeske i gnijezde mu se po granama.</a:t>
            </a:r>
          </a:p>
        </p:txBody>
      </p:sp>
      <p:pic>
        <p:nvPicPr>
          <p:cNvPr id="4" name="Rezervirano mjesto sadržaja 3" descr="imagesCAUB4H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221088"/>
            <a:ext cx="3060000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je potrebno gorušici da naraste?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Što je potrebno tebi kao kršćaninu da izrasteš u svojoj vjeri?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b="1" dirty="0"/>
            </a:br>
            <a:r>
              <a:rPr lang="vi-VN" b="1" dirty="0"/>
              <a:t>IZGUBLJENI  I  NAĐENI  SIN</a:t>
            </a:r>
            <a:br>
              <a:rPr lang="vi-VN" dirty="0"/>
            </a:br>
            <a:endParaRPr lang="hr-HR" dirty="0"/>
          </a:p>
        </p:txBody>
      </p:sp>
      <p:pic>
        <p:nvPicPr>
          <p:cNvPr id="6" name="Rezervirano mjesto sadržaja 5" descr="imagesCA96K56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3971642" cy="3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''Čovjek neki imao dva sina. Mlađi reče ocu ''Oče, daj mi dio dobara koji mi pripada.'' I razdijeli im imanje. Nakon nekoliko dana mlađi sin pokupi sve, otputova u daleku zemlju i ondje potrati svoj dobra živeći razvratno.''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 descr="imagesCAURGZ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653136"/>
            <a:ext cx="2698849" cy="201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/>
              <a:t>SIJAČ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dirty="0"/>
              <a:t> </a:t>
            </a:r>
            <a:endParaRPr lang="hr-HR" dirty="0"/>
          </a:p>
        </p:txBody>
      </p:sp>
      <p:pic>
        <p:nvPicPr>
          <p:cNvPr id="5" name="Slika 4" descr="imagesCAKB76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844824"/>
            <a:ext cx="3960440" cy="3024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''Kad sve potroši, </a:t>
            </a:r>
            <a:r>
              <a:rPr lang="hr-HR" dirty="0" err="1"/>
              <a:t>nasta</a:t>
            </a:r>
            <a:r>
              <a:rPr lang="hr-HR" dirty="0"/>
              <a:t> ljuta glad u onoj zemlji te on poče oskudijevati. Ode i pribi se kod jednog žitelja u onoj zemlji. On ga posla na svoj polja pasti svinje. Želio se nasitit rogačima što su ih jele svinje, ali mu ih nitko nije davao.''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imagesCATMS5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365104"/>
            <a:ext cx="3216525" cy="216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''Došavši k sebi, reče ''Koliki najamnici oca moga imaju kruha napretek, a ja ovdje umirem od gladi. Ustat ću, poći svomu ocu i reći mu ''Oče, sagriješih protiv Neba i pred tobom. Nisam više dostojan zvati se sinom tvojim. Primi kao jednog od svojih najamnika.''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''Usta i pođe svom ocu. Dok je još bio daleko, njegov ga otac ugleda, ganu se, potrča, pade mu oko vrata i izljubi ga. A sin će mu ''Oče. Sagriješih protiv Neba i pred tobom. Nisam više dostojan zvati se sinom tvojim.''</a:t>
            </a:r>
            <a:endParaRPr lang="hr-HR" dirty="0"/>
          </a:p>
          <a:p>
            <a:endParaRPr lang="hr-HR" dirty="0"/>
          </a:p>
        </p:txBody>
      </p:sp>
      <p:pic>
        <p:nvPicPr>
          <p:cNvPr id="4" name="Slika 3" descr="ima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149080"/>
            <a:ext cx="3364332" cy="25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 A otac reče slugama ''Brzo iznesite haljinu najljepšu i obucite ga. Stavite mu prsten na ruku i obuću na nogu. Tele ugojeno dovedite i zakoljite pa da se pogostimo i proveselimo jer sin mi ovaj bijaše mrtav i oživje, izgubljen bijaše i nađe se.'' I stadoše se veseliti</a:t>
            </a:r>
            <a:r>
              <a:rPr lang="hr-HR" dirty="0"/>
              <a:t>.</a:t>
            </a:r>
          </a:p>
        </p:txBody>
      </p:sp>
      <p:pic>
        <p:nvPicPr>
          <p:cNvPr id="4" name="Slika 3" descr="imagesCAZQ3S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653136"/>
            <a:ext cx="2286000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Otac je imao _____ sina.</a:t>
            </a:r>
          </a:p>
          <a:p>
            <a:r>
              <a:rPr lang="hr-HR" dirty="0"/>
              <a:t>Svoj dio imanja zatražio je _______ sin.</a:t>
            </a:r>
          </a:p>
          <a:p>
            <a:r>
              <a:rPr lang="hr-HR" dirty="0"/>
              <a:t>U dalekoj zemlji sin je…</a:t>
            </a:r>
          </a:p>
          <a:p>
            <a:r>
              <a:rPr lang="hr-HR" dirty="0"/>
              <a:t>Otac je oprostio sinu zato što…</a:t>
            </a:r>
          </a:p>
          <a:p>
            <a:r>
              <a:rPr lang="hr-HR" dirty="0"/>
              <a:t>Poruka ove prispodobe je…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  </a:t>
            </a:r>
            <a:r>
              <a:rPr lang="vi-VN" dirty="0"/>
              <a:t>Gle, iziđe sijač sijati. I dok je sijao, nešto zrnja pade uz put, dođoše ptice i pozobaše ga.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pu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9000"/>
            <a:ext cx="5546655" cy="2880000"/>
          </a:xfrm>
          <a:prstGeom prst="rect">
            <a:avLst/>
          </a:prstGeom>
        </p:spPr>
      </p:pic>
      <p:pic>
        <p:nvPicPr>
          <p:cNvPr id="5" name="Slika 4" descr="imagesCAW9PJY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708920"/>
            <a:ext cx="26289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 </a:t>
            </a:r>
            <a:r>
              <a:rPr lang="vi-VN" dirty="0"/>
              <a:t>Nešto opet pade na kamenito tlo, gdje nemaše dosta zemlje, i odmah izniknu jer nemaše duboke zemlje. A kad sunce ogranu, izgorje i jer nemaše korijena, osuši se. </a:t>
            </a:r>
            <a:endParaRPr lang="hr-HR" dirty="0"/>
          </a:p>
        </p:txBody>
      </p:sp>
      <p:pic>
        <p:nvPicPr>
          <p:cNvPr id="4" name="Slika 3" descr="kam.t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149080"/>
            <a:ext cx="3316270" cy="2484000"/>
          </a:xfrm>
          <a:prstGeom prst="rect">
            <a:avLst/>
          </a:prstGeom>
        </p:spPr>
      </p:pic>
      <p:pic>
        <p:nvPicPr>
          <p:cNvPr id="5" name="Slika 4" descr="su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3717032"/>
            <a:ext cx="3430961" cy="23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</a:t>
            </a:r>
            <a:r>
              <a:rPr lang="vi-VN" dirty="0"/>
              <a:t> Nešto opet pade u trnje, trnje uzraste i uguši ga.</a:t>
            </a:r>
            <a:endParaRPr lang="hr-HR" dirty="0"/>
          </a:p>
        </p:txBody>
      </p:sp>
      <p:pic>
        <p:nvPicPr>
          <p:cNvPr id="4" name="Slika 3" descr="imagesCAE6Z53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80928"/>
            <a:ext cx="5190688" cy="38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</a:t>
            </a:r>
            <a:r>
              <a:rPr lang="vi-VN" dirty="0"/>
              <a:t> Nešto napokon pade na dobru zemlju i davaše plod – jedno stostruk, jedno šezdesetostruk, treće tridesetostruk.''</a:t>
            </a:r>
            <a:endParaRPr lang="hr-HR" dirty="0"/>
          </a:p>
        </p:txBody>
      </p:sp>
      <p:pic>
        <p:nvPicPr>
          <p:cNvPr id="4" name="Slika 3" descr="zw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789040"/>
            <a:ext cx="1808999" cy="241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Napiši u bilježnicu što si zapamtio/</a:t>
            </a:r>
            <a:r>
              <a:rPr lang="hr-HR" dirty="0" err="1"/>
              <a:t>la</a:t>
            </a:r>
            <a:r>
              <a:rPr lang="hr-HR" dirty="0"/>
              <a:t> o prispodobi o sijaču.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TUMAČENJE PRISPODOBE O SIJAČU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 Svakomu koji sluša Riječ o Kraljevstvu, a ne razumije, dolazi Zli te otima što mu je u srcu posijano. To je onaj </a:t>
            </a:r>
            <a:r>
              <a:rPr lang="hr-HR" dirty="0">
                <a:solidFill>
                  <a:srgbClr val="FF0000"/>
                </a:solidFill>
              </a:rPr>
              <a:t>uz put </a:t>
            </a:r>
            <a:r>
              <a:rPr lang="hr-HR" dirty="0"/>
              <a:t>zasijan.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   A zasijani na </a:t>
            </a:r>
            <a:r>
              <a:rPr lang="hr-HR" dirty="0">
                <a:solidFill>
                  <a:srgbClr val="FF0000"/>
                </a:solidFill>
              </a:rPr>
              <a:t>tlo kamenito </a:t>
            </a:r>
            <a:r>
              <a:rPr lang="hr-HR" dirty="0"/>
              <a:t>– to je onaj koji čuje Riječ i odmah je s radošću prima, ali nema u sebi korijena, nego je nestalan – kad zbog Riječi nastane nevolja ili progonstvo, odmah se pokoleba.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660</Words>
  <Application>Microsoft Office PowerPoint</Application>
  <PresentationFormat>On-screen Show (4:3)</PresentationFormat>
  <Paragraphs>34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tema</vt:lpstr>
      <vt:lpstr>Isusove prispodobe</vt:lpstr>
      <vt:lpstr>SIJAČ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TUMAČENJE PRISPODOBE O SIJAČU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ZRNO  GORUŠIČINO</vt:lpstr>
      <vt:lpstr>PowerPoint Presentation</vt:lpstr>
      <vt:lpstr>PowerPoint Presentation</vt:lpstr>
      <vt:lpstr>PowerPoint Presentation</vt:lpstr>
      <vt:lpstr> IZGUBLJENI  I  NAĐENI  SIN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Isusove prispodobe</dc:title>
  <dc:creator>Slavko</dc:creator>
  <cp:lastModifiedBy>Vesna Šoprek</cp:lastModifiedBy>
  <cp:revision>13</cp:revision>
  <dcterms:created xsi:type="dcterms:W3CDTF">2013-11-01T11:28:06Z</dcterms:created>
  <dcterms:modified xsi:type="dcterms:W3CDTF">2020-05-04T06:11:07Z</dcterms:modified>
</cp:coreProperties>
</file>