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468"/>
    <a:srgbClr val="5B9DB1"/>
    <a:srgbClr val="328E8C"/>
    <a:srgbClr val="F01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55356-7B1E-4D76-8CC6-356FE15D7D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1C1DB765-BFC1-4B2D-9FB9-0FD32A741F40}">
      <dgm:prSet/>
      <dgm:spPr/>
      <dgm:t>
        <a:bodyPr/>
        <a:lstStyle/>
        <a:p>
          <a:pPr rtl="0"/>
          <a:r>
            <a:rPr lang="hr-HR" dirty="0"/>
            <a:t>Mt 22, 34-40</a:t>
          </a:r>
        </a:p>
      </dgm:t>
    </dgm:pt>
    <dgm:pt modelId="{EB13101F-374D-4CBA-AAFD-820F69723429}" type="parTrans" cxnId="{E13C33A7-1B3D-4083-A8E4-2FC4C86D5170}">
      <dgm:prSet/>
      <dgm:spPr/>
      <dgm:t>
        <a:bodyPr/>
        <a:lstStyle/>
        <a:p>
          <a:endParaRPr lang="hr-HR"/>
        </a:p>
      </dgm:t>
    </dgm:pt>
    <dgm:pt modelId="{8B9F5CF2-CECD-464E-A63A-8B93E60FA391}" type="sibTrans" cxnId="{E13C33A7-1B3D-4083-A8E4-2FC4C86D5170}">
      <dgm:prSet/>
      <dgm:spPr/>
      <dgm:t>
        <a:bodyPr/>
        <a:lstStyle/>
        <a:p>
          <a:endParaRPr lang="hr-HR"/>
        </a:p>
      </dgm:t>
    </dgm:pt>
    <dgm:pt modelId="{07995A2D-B015-4640-8A0D-0CB3DFB6D446}" type="pres">
      <dgm:prSet presAssocID="{16055356-7B1E-4D76-8CC6-356FE15D7D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A6DDE05-9925-414A-A868-6D4FEDADE40F}" type="pres">
      <dgm:prSet presAssocID="{1C1DB765-BFC1-4B2D-9FB9-0FD32A741F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13C33A7-1B3D-4083-A8E4-2FC4C86D5170}" srcId="{16055356-7B1E-4D76-8CC6-356FE15D7D2B}" destId="{1C1DB765-BFC1-4B2D-9FB9-0FD32A741F40}" srcOrd="0" destOrd="0" parTransId="{EB13101F-374D-4CBA-AAFD-820F69723429}" sibTransId="{8B9F5CF2-CECD-464E-A63A-8B93E60FA391}"/>
    <dgm:cxn modelId="{B356734B-1BF9-49A3-847B-D4658556E08F}" type="presOf" srcId="{1C1DB765-BFC1-4B2D-9FB9-0FD32A741F40}" destId="{BA6DDE05-9925-414A-A868-6D4FEDADE40F}" srcOrd="0" destOrd="0" presId="urn:microsoft.com/office/officeart/2005/8/layout/vList2"/>
    <dgm:cxn modelId="{5F05F528-3796-4556-AC8B-C9FE780FFBF0}" type="presOf" srcId="{16055356-7B1E-4D76-8CC6-356FE15D7D2B}" destId="{07995A2D-B015-4640-8A0D-0CB3DFB6D446}" srcOrd="0" destOrd="0" presId="urn:microsoft.com/office/officeart/2005/8/layout/vList2"/>
    <dgm:cxn modelId="{C5911619-ED66-4E38-9294-F9C48A391C82}" type="presParOf" srcId="{07995A2D-B015-4640-8A0D-0CB3DFB6D446}" destId="{BA6DDE05-9925-414A-A868-6D4FEDADE4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DDE05-9925-414A-A868-6D4FEDADE40F}">
      <dsp:nvSpPr>
        <dsp:cNvPr id="0" name=""/>
        <dsp:cNvSpPr/>
      </dsp:nvSpPr>
      <dsp:spPr>
        <a:xfrm>
          <a:off x="0" y="270315"/>
          <a:ext cx="3895724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000" kern="1200" dirty="0"/>
            <a:t>Mt 22, 34-40</a:t>
          </a:r>
        </a:p>
      </dsp:txBody>
      <dsp:txXfrm>
        <a:off x="58543" y="328858"/>
        <a:ext cx="3778638" cy="10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8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3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38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5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1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7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2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0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9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24BE-7AB8-47DB-AB29-72257409A901}" type="datetimeFigureOut">
              <a:rPr lang="hr-HR" smtClean="0"/>
              <a:pPr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3A6C-06A5-4E68-8D3B-38ADB3BDC7A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4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-36512" y="-27384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179512" y="18864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55576" y="0"/>
            <a:ext cx="3387796" cy="6000768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714348" y="1167134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Isus  </a:t>
            </a:r>
          </a:p>
          <a:p>
            <a:pPr algn="ctr"/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Učitelj</a:t>
            </a:r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Čudotvorac</a:t>
            </a:r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r-H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Prorok</a:t>
            </a:r>
          </a:p>
          <a:p>
            <a:pPr algn="ctr"/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1976921_875739315823420_49908584168496734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1782">
            <a:off x="3782158" y="221688"/>
            <a:ext cx="5022243" cy="64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720" y="1857364"/>
            <a:ext cx="428628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895724" cy="4525963"/>
          </a:xfrm>
        </p:spPr>
        <p:txBody>
          <a:bodyPr>
            <a:normAutofit/>
          </a:bodyPr>
          <a:lstStyle/>
          <a:p>
            <a:r>
              <a:rPr lang="hr-HR"/>
              <a:t>Svoj nauk </a:t>
            </a:r>
            <a:r>
              <a:rPr lang="hr-HR" dirty="0"/>
              <a:t>Isus je potvrđivao:</a:t>
            </a:r>
          </a:p>
          <a:p>
            <a:endParaRPr lang="hr-HR" dirty="0"/>
          </a:p>
          <a:p>
            <a:r>
              <a:rPr lang="hr-HR" dirty="0"/>
              <a:t>čudesima i </a:t>
            </a:r>
          </a:p>
          <a:p>
            <a:endParaRPr lang="hr-HR" dirty="0"/>
          </a:p>
          <a:p>
            <a:r>
              <a:rPr lang="hr-HR" dirty="0"/>
              <a:t>proročanstvima.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500034" y="1643050"/>
            <a:ext cx="353131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3895724" cy="4525963"/>
          </a:xfrm>
        </p:spPr>
        <p:txBody>
          <a:bodyPr>
            <a:normAutofit/>
          </a:bodyPr>
          <a:lstStyle/>
          <a:p>
            <a:r>
              <a:rPr lang="hr-HR" b="1" dirty="0"/>
              <a:t>Čudesa </a:t>
            </a:r>
            <a:r>
              <a:rPr lang="hr-HR" dirty="0"/>
              <a:t>su vidljiva izvanredna djela koja može učiniti samo svemogući Bog. </a:t>
            </a:r>
          </a:p>
          <a:p>
            <a:r>
              <a:rPr lang="hr-HR" dirty="0"/>
              <a:t>Na njih se Isus pozivao kad je kazao:</a:t>
            </a:r>
          </a:p>
          <a:p>
            <a:endParaRPr lang="hr-HR" dirty="0"/>
          </a:p>
          <a:p>
            <a:r>
              <a:rPr lang="hr-HR" dirty="0"/>
              <a:t>Iv 5, 34-38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00034" y="1643050"/>
            <a:ext cx="342902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110038" cy="4525963"/>
          </a:xfrm>
        </p:spPr>
        <p:txBody>
          <a:bodyPr>
            <a:normAutofit fontScale="92500"/>
          </a:bodyPr>
          <a:lstStyle/>
          <a:p>
            <a:r>
              <a:rPr lang="hr-HR" dirty="0"/>
              <a:t>Isus je činio razna čudesa: </a:t>
            </a:r>
          </a:p>
          <a:p>
            <a:r>
              <a:rPr lang="hr-HR" dirty="0"/>
              <a:t>pretvorio je vodu u najbolje vino, </a:t>
            </a:r>
          </a:p>
          <a:p>
            <a:r>
              <a:rPr lang="hr-HR" dirty="0"/>
              <a:t>nahranio je tisuće ljudi s malo kruha i riba, </a:t>
            </a:r>
          </a:p>
          <a:p>
            <a:r>
              <a:rPr lang="hr-HR" dirty="0"/>
              <a:t>utišao je oluju na moru. </a:t>
            </a:r>
          </a:p>
          <a:p>
            <a:r>
              <a:rPr lang="hr-HR" dirty="0"/>
              <a:t>Jednom je riječju izliječio bolesti, oživljavao je mrtve i sam slavno uskrsnuo od mrtvih.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282" y="1857364"/>
            <a:ext cx="3786214" cy="438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3824286" cy="4525963"/>
          </a:xfrm>
        </p:spPr>
        <p:txBody>
          <a:bodyPr>
            <a:normAutofit/>
          </a:bodyPr>
          <a:lstStyle/>
          <a:p>
            <a:r>
              <a:rPr lang="hr-HR" dirty="0"/>
              <a:t>Isus je unaprijed rekao mnoge buduće stvari za koje može znati samo Bog. </a:t>
            </a:r>
          </a:p>
          <a:p>
            <a:endParaRPr lang="hr-HR" dirty="0"/>
          </a:p>
          <a:p>
            <a:r>
              <a:rPr lang="hr-HR" dirty="0"/>
              <a:t>To zovemo </a:t>
            </a:r>
            <a:r>
              <a:rPr lang="hr-HR" b="1" dirty="0"/>
              <a:t>proročanstvo. </a:t>
            </a:r>
          </a:p>
          <a:p>
            <a:r>
              <a:rPr lang="hr-HR" b="1" dirty="0"/>
              <a:t>Zapišimo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3538534" cy="4525963"/>
          </a:xfrm>
        </p:spPr>
        <p:txBody>
          <a:bodyPr>
            <a:normAutofit/>
          </a:bodyPr>
          <a:lstStyle/>
          <a:p>
            <a:r>
              <a:rPr lang="hr-HR" dirty="0"/>
              <a:t>Prorekao je da će ga: </a:t>
            </a:r>
          </a:p>
          <a:p>
            <a:r>
              <a:rPr lang="hr-HR" dirty="0"/>
              <a:t>Juda izdati </a:t>
            </a:r>
          </a:p>
          <a:p>
            <a:r>
              <a:rPr lang="hr-HR" dirty="0"/>
              <a:t>Petar zatajiti, </a:t>
            </a:r>
          </a:p>
          <a:p>
            <a:r>
              <a:rPr lang="hr-HR" dirty="0"/>
              <a:t>da će ga bičevati i raspeti, </a:t>
            </a:r>
          </a:p>
          <a:p>
            <a:r>
              <a:rPr lang="hr-HR" dirty="0"/>
              <a:t>da će ustati od mrtvih, </a:t>
            </a:r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00052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3752848" cy="4525963"/>
          </a:xfrm>
        </p:spPr>
        <p:txBody>
          <a:bodyPr>
            <a:normAutofit/>
          </a:bodyPr>
          <a:lstStyle/>
          <a:p>
            <a:r>
              <a:rPr lang="hr-HR" dirty="0"/>
              <a:t>da će uzaći na nebo i poslati Duha Svetoga, </a:t>
            </a:r>
          </a:p>
          <a:p>
            <a:r>
              <a:rPr lang="hr-HR" dirty="0"/>
              <a:t>da će Jeruzalem biti razoren, </a:t>
            </a:r>
          </a:p>
          <a:p>
            <a:r>
              <a:rPr lang="hr-HR" dirty="0"/>
              <a:t>da će Crkva trajati do svršetka svijeta, </a:t>
            </a:r>
          </a:p>
          <a:p>
            <a:r>
              <a:rPr lang="hr-HR" dirty="0"/>
              <a:t>i mnogo drugih stvari.</a:t>
            </a:r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334" y="1643050"/>
            <a:ext cx="375203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943858" y="5040321"/>
            <a:ext cx="6753244" cy="1239815"/>
          </a:xfrm>
        </p:spPr>
        <p:txBody>
          <a:bodyPr>
            <a:normAutofit/>
          </a:bodyPr>
          <a:lstStyle/>
          <a:p>
            <a:r>
              <a:rPr lang="hr-HR" dirty="0"/>
              <a:t>Isusova čudesa i proročanstva utvrđuju nas u vjeri da je istina sve što je učio Isus.</a:t>
            </a:r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428736"/>
            <a:ext cx="6715172" cy="356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dirty="0"/>
              <a:t>ODGOVORI:</a:t>
            </a:r>
            <a:endParaRPr lang="hr-HR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000496" y="1714488"/>
            <a:ext cx="4467228" cy="4597401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Gdje je Isus naučavao?</a:t>
            </a:r>
          </a:p>
          <a:p>
            <a:pPr lvl="0"/>
            <a:r>
              <a:rPr lang="hr-HR" dirty="0"/>
              <a:t>Kakve je istine Isus naučavao?</a:t>
            </a:r>
          </a:p>
          <a:p>
            <a:pPr lvl="0"/>
            <a:r>
              <a:rPr lang="hr-HR" dirty="0"/>
              <a:t>Kakve je zapovijedi Isus naučavao?</a:t>
            </a:r>
          </a:p>
          <a:p>
            <a:pPr lvl="0"/>
            <a:r>
              <a:rPr lang="hr-HR" dirty="0"/>
              <a:t>Kako je Isus naučavao? </a:t>
            </a:r>
          </a:p>
          <a:p>
            <a:pPr lvl="0"/>
            <a:r>
              <a:rPr lang="hr-HR" dirty="0"/>
              <a:t>Što su čudesa? </a:t>
            </a:r>
          </a:p>
          <a:p>
            <a:pPr lvl="0"/>
            <a:r>
              <a:rPr lang="hr-HR" dirty="0"/>
              <a:t>Kakva je čudesa činio Isus?</a:t>
            </a:r>
          </a:p>
          <a:p>
            <a:pPr lvl="0"/>
            <a:r>
              <a:rPr lang="hr-HR" dirty="0"/>
              <a:t>Što su proročanstva? </a:t>
            </a:r>
          </a:p>
          <a:p>
            <a:pPr lvl="0"/>
            <a:r>
              <a:rPr lang="hr-HR" dirty="0"/>
              <a:t>U čemu nas utvrđuju čudesa i proročanstva?</a:t>
            </a:r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35758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3643306" y="1857364"/>
            <a:ext cx="4824418" cy="4454525"/>
          </a:xfrm>
        </p:spPr>
        <p:txBody>
          <a:bodyPr>
            <a:normAutofit lnSpcReduction="10000"/>
          </a:bodyPr>
          <a:lstStyle/>
          <a:p>
            <a:pPr lvl="0"/>
            <a:r>
              <a:rPr lang="hr-HR" i="1" dirty="0"/>
              <a:t>Čime je Isus prije svega dokazao da je pravi Bog?</a:t>
            </a:r>
          </a:p>
          <a:p>
            <a:r>
              <a:rPr lang="hr-HR" dirty="0"/>
              <a:t>Da je pravi Bog, Isus je prije svega dokazao čudesima i proročanstvima.</a:t>
            </a:r>
          </a:p>
          <a:p>
            <a:r>
              <a:rPr lang="hr-HR" dirty="0"/>
              <a:t>ZA ŽIVOT: Isus je čudesima posvjedočio svoj nauk, zato ću uvijek čvrsto vjerovati kao sv. Petar: »Ti si Krist, Sin Boga živoga.«</a:t>
            </a:r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689275"/>
            <a:ext cx="3071834" cy="462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hr-HR" b="1" dirty="0"/>
              <a:t>Čudesa i proročanstva.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5786446" y="5286388"/>
            <a:ext cx="2681278" cy="1025501"/>
          </a:xfrm>
        </p:spPr>
        <p:txBody>
          <a:bodyPr>
            <a:normAutofit/>
          </a:bodyPr>
          <a:lstStyle/>
          <a:p>
            <a:pPr lvl="0"/>
            <a:endParaRPr lang="hr-HR" dirty="0"/>
          </a:p>
        </p:txBody>
      </p:sp>
      <p:pic>
        <p:nvPicPr>
          <p:cNvPr id="15" name="Content Placeholder 14" descr="SuperStock_Gettyimages_JudasHighPriests_JamesTiss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792961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Callout 12"/>
          <p:cNvSpPr/>
          <p:nvPr/>
        </p:nvSpPr>
        <p:spPr>
          <a:xfrm>
            <a:off x="5286380" y="4429132"/>
            <a:ext cx="3571900" cy="2214578"/>
          </a:xfrm>
          <a:prstGeom prst="wedgeEllipseCallout">
            <a:avLst>
              <a:gd name="adj1" fmla="val -69736"/>
              <a:gd name="adj2" fmla="val -67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715008" y="51435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i="1" dirty="0"/>
              <a:t>Mt 24, 32-35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357586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Isus - učitelj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158" y="357166"/>
            <a:ext cx="413983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895724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Poslije krštenja Isus je otišao u pustinju. </a:t>
            </a:r>
          </a:p>
          <a:p>
            <a:r>
              <a:rPr lang="hr-HR" dirty="0"/>
              <a:t>Kad se vratio, hodao je po svoj Galileji, učio po sinagogama </a:t>
            </a:r>
            <a:r>
              <a:rPr lang="hr-HR"/>
              <a:t>i naviještao </a:t>
            </a:r>
            <a:r>
              <a:rPr lang="hr-HR" dirty="0"/>
              <a:t>evanđelje o Božjem kraljevstvu, liječio svakojake bolesti i slabosti među ljudima. </a:t>
            </a:r>
          </a:p>
          <a:p>
            <a:r>
              <a:rPr lang="hr-HR" dirty="0"/>
              <a:t>Pratilo ga je veliko mnoštvo...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357586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Isus - učitelj</a:t>
            </a: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357158" y="357166"/>
            <a:ext cx="4139832" cy="585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895724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Kad je Isus vidio mnogo naroda, uspne se na goru, i kad je sjeo, pristupiše mu njegovi učenici te ih poče poučavati. </a:t>
            </a:r>
          </a:p>
          <a:p>
            <a:r>
              <a:rPr lang="hr-HR" dirty="0"/>
              <a:t>Pošto je dovršio svoj govor, ljudi su bili zaneseni njegovim učenjem jer ih je učio kao onaj koji ima vlast, a ne kao pismoznanci i farizeji.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21429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00034" y="357166"/>
            <a:ext cx="385765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ljude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158" y="1733686"/>
            <a:ext cx="4139832" cy="462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785794"/>
            <a:ext cx="3895724" cy="5383219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Isus je nastupio kao Božji poslanik. </a:t>
            </a:r>
          </a:p>
          <a:p>
            <a:pPr lvl="0"/>
            <a:r>
              <a:rPr lang="hr-HR" dirty="0"/>
              <a:t>Hodao je po svojoj domovini od mjesta do mjesta i svuda je učio ljude. </a:t>
            </a:r>
          </a:p>
          <a:p>
            <a:pPr lvl="0"/>
            <a:r>
              <a:rPr lang="hr-HR" dirty="0"/>
              <a:t>Učio je na otvorenu i po kućama, u hramu i u sinagogama, na brežuljcima i na morskoj obali, pa čak i s mora.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85765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ljude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720" y="285728"/>
            <a:ext cx="421127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895724" cy="45259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Isus je naviještao radosnu vijest o Božjem kraljevstvu. </a:t>
            </a:r>
          </a:p>
          <a:p>
            <a:r>
              <a:rPr lang="hr-HR" dirty="0"/>
              <a:t>Učio je da Bog nije samo naš gospodar nego i dobri Otac, a mi smo njegova djeca i među sobom braća. </a:t>
            </a:r>
          </a:p>
          <a:p>
            <a:r>
              <a:rPr lang="hr-HR" dirty="0"/>
              <a:t>Učio je da Bog oprašta i grijehe.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85765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ljude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720" y="285728"/>
            <a:ext cx="421127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895724" cy="4525963"/>
          </a:xfrm>
        </p:spPr>
        <p:txBody>
          <a:bodyPr>
            <a:normAutofit/>
          </a:bodyPr>
          <a:lstStyle/>
          <a:p>
            <a:r>
              <a:rPr lang="hr-HR" dirty="0"/>
              <a:t>O sebi je učio da je Božji poslanik, obećani Spasitelj i Božji Sin. </a:t>
            </a:r>
          </a:p>
          <a:p>
            <a:r>
              <a:rPr lang="hr-HR" dirty="0"/>
              <a:t>Objavio nam je također tajnu Presvetoga Trojstva. </a:t>
            </a:r>
          </a:p>
          <a:p>
            <a:r>
              <a:rPr lang="hr-HR" dirty="0"/>
              <a:t>Isus je navijestio prvu najveću zapovijed: 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857652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ljude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285720" y="571480"/>
            <a:ext cx="4000528" cy="555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00562" y="4429132"/>
          <a:ext cx="3895724" cy="173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9618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kao onaj tko ima vlast.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033" y="1571612"/>
            <a:ext cx="3786213" cy="455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500562" y="2071678"/>
            <a:ext cx="3895724" cy="4097335"/>
          </a:xfrm>
        </p:spPr>
        <p:txBody>
          <a:bodyPr>
            <a:normAutofit/>
          </a:bodyPr>
          <a:lstStyle/>
          <a:p>
            <a:r>
              <a:rPr lang="hr-HR" dirty="0"/>
              <a:t>Isus je bio svjestan da ima učiteljsku vlast. Nikoga nije trebao da pita za savjet. </a:t>
            </a:r>
          </a:p>
          <a:p>
            <a:r>
              <a:rPr lang="hr-HR" dirty="0"/>
              <a:t>Da bi ga mogli svi razumjeti, govorio je jednostavno. 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285728"/>
            <a:ext cx="8640960" cy="6885384"/>
          </a:xfrm>
          <a:prstGeom prst="rect">
            <a:avLst/>
          </a:prstGeom>
          <a:solidFill>
            <a:srgbClr val="5B9DB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7596336" y="-27384"/>
            <a:ext cx="1547664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46486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Zaobljeni pravokutnik 2"/>
          <p:cNvSpPr/>
          <p:nvPr/>
        </p:nvSpPr>
        <p:spPr>
          <a:xfrm>
            <a:off x="0" y="0"/>
            <a:ext cx="8136904" cy="6480720"/>
          </a:xfrm>
          <a:prstGeom prst="roundRect">
            <a:avLst>
              <a:gd name="adj" fmla="val 1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8532440" y="-27384"/>
            <a:ext cx="90010" cy="6885384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596336" y="44624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7596336" y="6719056"/>
            <a:ext cx="1547664" cy="94320"/>
          </a:xfrm>
          <a:prstGeom prst="rect">
            <a:avLst/>
          </a:prstGeom>
          <a:solidFill>
            <a:srgbClr val="5B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8748464" y="-27384"/>
            <a:ext cx="90010" cy="68853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9618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b="1" dirty="0"/>
              <a:t>Isus je učio kao onaj tko ima vlast.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 descr="Demon James_Tissot_The_Possessed_Boy_at_the_Foot_of_Mount_Tabor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5720" y="1643050"/>
            <a:ext cx="400052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357686" y="2071678"/>
            <a:ext cx="4038600" cy="3857651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Isus je tako lijepo govorio da se mnoštvo okupljalo oko njega. </a:t>
            </a:r>
          </a:p>
          <a:p>
            <a:pPr lvl="0"/>
            <a:r>
              <a:rPr lang="hr-HR" dirty="0"/>
              <a:t>Išli su za njim u pustinju da bi ga mogli slušati.</a:t>
            </a:r>
          </a:p>
          <a:p>
            <a:pPr lvl="0"/>
            <a:r>
              <a:rPr lang="hr-HR" dirty="0"/>
              <a:t>Zašto????</a:t>
            </a:r>
          </a:p>
          <a:p>
            <a:pPr lvl="0"/>
            <a:endParaRPr lang="hr-HR" dirty="0"/>
          </a:p>
          <a:p>
            <a:r>
              <a:rPr lang="hr-HR" dirty="0"/>
              <a:t>Iv 7, 43-46</a:t>
            </a:r>
          </a:p>
        </p:txBody>
      </p:sp>
    </p:spTree>
    <p:extLst>
      <p:ext uri="{BB962C8B-B14F-4D97-AF65-F5344CB8AC3E}">
        <p14:creationId xmlns:p14="http://schemas.microsoft.com/office/powerpoint/2010/main" val="11212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631</Words>
  <Application>Microsoft Office PowerPoint</Application>
  <PresentationFormat>Prikaz na zaslonu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Tema sustava Office</vt:lpstr>
      <vt:lpstr>PowerPoint prezentacija</vt:lpstr>
      <vt:lpstr>Isus - učitelj</vt:lpstr>
      <vt:lpstr>Isus - učitelj</vt:lpstr>
      <vt:lpstr>Isus je učio ljude</vt:lpstr>
      <vt:lpstr>Isus je učio ljude</vt:lpstr>
      <vt:lpstr>Isus je učio ljude</vt:lpstr>
      <vt:lpstr>Isus je učio ljude</vt:lpstr>
      <vt:lpstr>Isus je učio kao onaj tko ima vlast.</vt:lpstr>
      <vt:lpstr>Isus je učio kao onaj tko ima vlast.</vt:lpstr>
      <vt:lpstr>Čudesa i proročanstva. </vt:lpstr>
      <vt:lpstr>Čudesa i proročanstva. </vt:lpstr>
      <vt:lpstr>Čudesa i proročanstva. </vt:lpstr>
      <vt:lpstr>Čudesa i proročanstva. </vt:lpstr>
      <vt:lpstr>Čudesa i proročanstva. </vt:lpstr>
      <vt:lpstr>Čudesa i proročanstva. </vt:lpstr>
      <vt:lpstr>Čudesa i proročanstva. </vt:lpstr>
      <vt:lpstr>ODGOVORI:</vt:lpstr>
      <vt:lpstr>Čudesa i proročanstva. </vt:lpstr>
      <vt:lpstr>Čudesa i proročanstva.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SMG</dc:creator>
  <cp:lastModifiedBy>Zoran KOŠIĆ ČAČIĆ</cp:lastModifiedBy>
  <cp:revision>57</cp:revision>
  <dcterms:created xsi:type="dcterms:W3CDTF">2013-11-24T20:11:43Z</dcterms:created>
  <dcterms:modified xsi:type="dcterms:W3CDTF">2020-04-14T20:51:14Z</dcterms:modified>
</cp:coreProperties>
</file>