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2" r:id="rId5"/>
    <p:sldId id="280" r:id="rId6"/>
    <p:sldId id="281" r:id="rId7"/>
    <p:sldId id="283" r:id="rId8"/>
    <p:sldId id="284" r:id="rId9"/>
    <p:sldId id="285" r:id="rId10"/>
    <p:sldId id="286" r:id="rId11"/>
    <p:sldId id="257" r:id="rId12"/>
    <p:sldId id="258" r:id="rId13"/>
    <p:sldId id="259" r:id="rId14"/>
    <p:sldId id="263" r:id="rId15"/>
    <p:sldId id="262" r:id="rId16"/>
    <p:sldId id="260" r:id="rId17"/>
    <p:sldId id="287" r:id="rId18"/>
    <p:sldId id="288" r:id="rId19"/>
    <p:sldId id="289" r:id="rId20"/>
    <p:sldId id="268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gimnazija-varazdin.skole.hr/skola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mnazija-druga-vz.skole.hr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ips.hr/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s-gospodarska-vz.skole.hr/skola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skvz.org/web/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s-ivanec.hr/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darska.hr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ess.hr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ss-vz.hr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ss-novimarof.skole.hr/skol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ss-arboretumopeka-marcan.skole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mnazija-varazdin.skole.hr/skola" TargetMode="External"/><Relationship Id="rId13" Type="http://schemas.openxmlformats.org/officeDocument/2006/relationships/hyperlink" Target="http://www.gimnazija-druga-vz.skole.hr/" TargetMode="External"/><Relationship Id="rId18" Type="http://schemas.openxmlformats.org/officeDocument/2006/relationships/image" Target="../media/image5.png"/><Relationship Id="rId3" Type="http://schemas.openxmlformats.org/officeDocument/2006/relationships/hyperlink" Target="https://www.upisi.hr/docs/Publikacija_redovni.pdf" TargetMode="External"/><Relationship Id="rId7" Type="http://schemas.openxmlformats.org/officeDocument/2006/relationships/hyperlink" Target="https://www.varazdinske-vijesti.hr/obrazovanje/na-varazdinskom-placu-osmasima-se-kreativno-predstavile-srednje-skole-25091/" TargetMode="External"/><Relationship Id="rId12" Type="http://schemas.openxmlformats.org/officeDocument/2006/relationships/hyperlink" Target="http://www.ss-ivanec.hr/" TargetMode="External"/><Relationship Id="rId17" Type="http://schemas.openxmlformats.org/officeDocument/2006/relationships/image" Target="../media/image7.png"/><Relationship Id="rId2" Type="http://schemas.openxmlformats.org/officeDocument/2006/relationships/hyperlink" Target="https://www.upisi.hr/upisi/" TargetMode="External"/><Relationship Id="rId16" Type="http://schemas.openxmlformats.org/officeDocument/2006/relationships/hyperlink" Target="https://sss-vz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gionalni.com/stromar-osmasima-porucio-nemojte-upisivati-programe-za-koje-je-previse-kandidata-a-nema-posla-20199/" TargetMode="External"/><Relationship Id="rId11" Type="http://schemas.openxmlformats.org/officeDocument/2006/relationships/hyperlink" Target="http://ss-novimarof.skole.hr/skola" TargetMode="External"/><Relationship Id="rId5" Type="http://schemas.openxmlformats.org/officeDocument/2006/relationships/hyperlink" Target="https://varazdinski.net.hr/vijesti/drustvo/3833952/srednje-skole-u-varazdinskoj-zupaniji-spremne-su-za-upise-ucenika/" TargetMode="External"/><Relationship Id="rId15" Type="http://schemas.openxmlformats.org/officeDocument/2006/relationships/hyperlink" Target="http://ss-arboretumopeka-marcan.skole.hr/" TargetMode="External"/><Relationship Id="rId10" Type="http://schemas.openxmlformats.org/officeDocument/2006/relationships/hyperlink" Target="https://www.rudarska.hr/" TargetMode="External"/><Relationship Id="rId4" Type="http://schemas.openxmlformats.org/officeDocument/2006/relationships/hyperlink" Target="file:///C:\Users\Acer\AppData\Local\Temp\Brosura_Odaberi_svoju_skolu.pdf" TargetMode="External"/><Relationship Id="rId9" Type="http://schemas.openxmlformats.org/officeDocument/2006/relationships/hyperlink" Target="https://ess.hr/index.php" TargetMode="External"/><Relationship Id="rId14" Type="http://schemas.openxmlformats.org/officeDocument/2006/relationships/hyperlink" Target="https://www.medskvz.org/web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campagneeinschreibung" TargetMode="External"/><Relationship Id="rId5" Type="http://schemas.openxmlformats.org/officeDocument/2006/relationships/hyperlink" Target="http://bit.ly/einschreibungcampagne" TargetMode="External"/><Relationship Id="rId4" Type="http://schemas.openxmlformats.org/officeDocument/2006/relationships/hyperlink" Target="http://bit.ly/filmcampag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pisi.hr/upisi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439263" y="2082800"/>
            <a:ext cx="8615589" cy="142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09600" y="908576"/>
            <a:ext cx="11873947" cy="2541431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DER GRUNDSCHULE IN DIE</a:t>
            </a:r>
            <a:b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mittel</a:t>
            </a:r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endParaRPr lang="hr-H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5397500"/>
            <a:ext cx="12192000" cy="800425"/>
          </a:xfrm>
        </p:spPr>
        <p:txBody>
          <a:bodyPr>
            <a:normAutofit fontScale="85000" lnSpcReduction="10000"/>
          </a:bodyPr>
          <a:lstStyle/>
          <a:p>
            <a:r>
              <a:rPr lang="de-DE" dirty="0">
                <a:latin typeface="Bahnschrift SemiBold SemiConden" panose="020B0502040204020203" pitchFamily="34" charset="0"/>
              </a:rPr>
              <a:t>Dieses Projekt wurde mit Unterstützung der Europäischen Kommission finanziert. Die Verantwortung für den Inhalt dieser Veröffentlichung (Mitteilung) trägt allein der Verfasser; die Kommission haftet nicht für die weitere Verwendung der darin enthaltenen Angaben.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263" y="3607767"/>
            <a:ext cx="1624737" cy="153573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154" y="3759200"/>
            <a:ext cx="2372445" cy="4640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353" y="3607767"/>
            <a:ext cx="1777248" cy="153573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2755" y="3607767"/>
            <a:ext cx="1932097" cy="15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4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F8C423-19AE-4012-B146-E66D7FE9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Mittelschulen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gespanschaft</a:t>
            </a:r>
            <a:r>
              <a:rPr lang="hr-HR" dirty="0"/>
              <a:t> </a:t>
            </a:r>
            <a:r>
              <a:rPr lang="hr-HR" dirty="0" err="1"/>
              <a:t>varaždin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22F385-DE3D-4BBC-8073-0A0A4328C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es</a:t>
            </a:r>
            <a:r>
              <a:rPr lang="hr-HR" dirty="0"/>
              <a:t> </a:t>
            </a:r>
            <a:r>
              <a:rPr lang="hr-HR" dirty="0" err="1"/>
              <a:t>gibt</a:t>
            </a:r>
            <a:r>
              <a:rPr lang="hr-HR" dirty="0"/>
              <a:t> </a:t>
            </a:r>
            <a:r>
              <a:rPr lang="hr-HR" dirty="0" err="1"/>
              <a:t>ungefähr</a:t>
            </a:r>
            <a:r>
              <a:rPr lang="hr-HR" dirty="0"/>
              <a:t> 16 </a:t>
            </a:r>
            <a:r>
              <a:rPr lang="hr-HR" dirty="0" err="1"/>
              <a:t>Schulen</a:t>
            </a:r>
            <a:endParaRPr lang="hr-HR" dirty="0"/>
          </a:p>
          <a:p>
            <a:r>
              <a:rPr lang="hr-HR" dirty="0" err="1"/>
              <a:t>einige</a:t>
            </a:r>
            <a:r>
              <a:rPr lang="hr-HR" dirty="0"/>
              <a:t> </a:t>
            </a:r>
            <a:r>
              <a:rPr lang="hr-HR" dirty="0" err="1"/>
              <a:t>davon</a:t>
            </a:r>
            <a:r>
              <a:rPr lang="hr-HR" dirty="0"/>
              <a:t> </a:t>
            </a:r>
            <a:r>
              <a:rPr lang="hr-HR" dirty="0" err="1"/>
              <a:t>sind</a:t>
            </a:r>
            <a:r>
              <a:rPr lang="hr-HR" dirty="0"/>
              <a:t> </a:t>
            </a:r>
            <a:r>
              <a:rPr lang="hr-HR" dirty="0" err="1"/>
              <a:t>auch</a:t>
            </a:r>
            <a:r>
              <a:rPr lang="hr-HR" dirty="0"/>
              <a:t> </a:t>
            </a:r>
            <a:r>
              <a:rPr lang="hr-HR" dirty="0" err="1"/>
              <a:t>private</a:t>
            </a:r>
            <a:r>
              <a:rPr lang="hr-HR" dirty="0"/>
              <a:t> </a:t>
            </a:r>
            <a:r>
              <a:rPr lang="hr-HR" dirty="0" err="1"/>
              <a:t>Schulen</a:t>
            </a:r>
            <a:endParaRPr lang="hr-HR" dirty="0"/>
          </a:p>
          <a:p>
            <a:r>
              <a:rPr lang="hr-HR" dirty="0" err="1"/>
              <a:t>Schuljahr</a:t>
            </a:r>
            <a:r>
              <a:rPr lang="hr-HR" dirty="0"/>
              <a:t> 2020/2021 – 2.192 </a:t>
            </a:r>
            <a:r>
              <a:rPr lang="hr-HR" dirty="0" err="1"/>
              <a:t>freie</a:t>
            </a:r>
            <a:r>
              <a:rPr lang="hr-HR" dirty="0"/>
              <a:t> </a:t>
            </a:r>
            <a:r>
              <a:rPr lang="hr-HR" dirty="0" err="1"/>
              <a:t>Plätze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den</a:t>
            </a:r>
            <a:r>
              <a:rPr lang="hr-HR" dirty="0"/>
              <a:t> </a:t>
            </a:r>
            <a:r>
              <a:rPr lang="hr-HR" dirty="0" err="1"/>
              <a:t>Mittelschulen</a:t>
            </a:r>
            <a:endParaRPr lang="hr-HR" dirty="0"/>
          </a:p>
          <a:p>
            <a:r>
              <a:rPr lang="hr-HR" dirty="0" err="1"/>
              <a:t>wegen</a:t>
            </a:r>
            <a:r>
              <a:rPr lang="hr-HR" dirty="0"/>
              <a:t>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Coronakrise</a:t>
            </a:r>
            <a:r>
              <a:rPr lang="hr-HR" dirty="0"/>
              <a:t> </a:t>
            </a:r>
            <a:r>
              <a:rPr lang="hr-HR" dirty="0" err="1"/>
              <a:t>erhielten</a:t>
            </a:r>
            <a:r>
              <a:rPr lang="hr-HR" dirty="0"/>
              <a:t> </a:t>
            </a:r>
            <a:r>
              <a:rPr lang="hr-HR" dirty="0" err="1"/>
              <a:t>dieses</a:t>
            </a:r>
            <a:r>
              <a:rPr lang="hr-HR" dirty="0"/>
              <a:t> </a:t>
            </a:r>
            <a:r>
              <a:rPr lang="hr-HR" dirty="0" err="1"/>
              <a:t>Jahr</a:t>
            </a:r>
            <a:r>
              <a:rPr lang="hr-HR" dirty="0"/>
              <a:t> </a:t>
            </a: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Schüler</a:t>
            </a:r>
            <a:r>
              <a:rPr lang="hr-HR" dirty="0"/>
              <a:t> </a:t>
            </a:r>
            <a:r>
              <a:rPr lang="hr-HR" dirty="0" err="1"/>
              <a:t>eine</a:t>
            </a:r>
            <a:r>
              <a:rPr lang="hr-HR" dirty="0"/>
              <a:t> </a:t>
            </a:r>
            <a:r>
              <a:rPr lang="hr-HR" dirty="0" err="1"/>
              <a:t>digitale</a:t>
            </a:r>
            <a:r>
              <a:rPr lang="hr-HR" dirty="0"/>
              <a:t> </a:t>
            </a:r>
            <a:r>
              <a:rPr lang="hr-HR" dirty="0" err="1"/>
              <a:t>Broschure</a:t>
            </a:r>
            <a:r>
              <a:rPr lang="hr-HR" dirty="0"/>
              <a:t> „Odaberi svoju školu” – „ </a:t>
            </a:r>
            <a:r>
              <a:rPr lang="hr-HR" dirty="0" err="1"/>
              <a:t>Wähle</a:t>
            </a:r>
            <a:r>
              <a:rPr lang="hr-HR" dirty="0"/>
              <a:t> </a:t>
            </a:r>
            <a:r>
              <a:rPr lang="hr-HR" dirty="0" err="1"/>
              <a:t>deine</a:t>
            </a:r>
            <a:r>
              <a:rPr lang="hr-HR" dirty="0"/>
              <a:t> </a:t>
            </a:r>
            <a:r>
              <a:rPr lang="hr-HR" dirty="0" err="1"/>
              <a:t>Schule</a:t>
            </a:r>
            <a:r>
              <a:rPr lang="hr-HR" dirty="0"/>
              <a:t>”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3E4A404-087C-42CA-83F0-5692FF574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56" t="19305" r="36563" b="8472"/>
          <a:stretch/>
        </p:blipFill>
        <p:spPr>
          <a:xfrm>
            <a:off x="10187612" y="2675280"/>
            <a:ext cx="1734484" cy="24915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71BC1EB-E58C-445B-B496-444080C4C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336">
            <a:off x="4197281" y="4810941"/>
            <a:ext cx="3028380" cy="1695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5DB8719-1CEB-4FDC-B614-571C1B8BD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77" y="98065"/>
            <a:ext cx="1225402" cy="120711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CD305F3-2E29-47AB-903B-CB7F76F98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0213" y="159031"/>
            <a:ext cx="145097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863600"/>
            <a:ext cx="9603275" cy="990154"/>
          </a:xfrm>
        </p:spPr>
        <p:txBody>
          <a:bodyPr>
            <a:normAutofit/>
          </a:bodyPr>
          <a:lstStyle/>
          <a:p>
            <a:r>
              <a:rPr lang="hr-HR" sz="4800" dirty="0" err="1"/>
              <a:t>Erstes</a:t>
            </a:r>
            <a:r>
              <a:rPr lang="hr-HR" sz="4800" dirty="0"/>
              <a:t> Gymnasium Varaždin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04068"/>
          </a:xfrm>
        </p:spPr>
        <p:txBody>
          <a:bodyPr/>
          <a:lstStyle/>
          <a:p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Nachfolger</a:t>
            </a:r>
            <a:r>
              <a:rPr lang="hr-HR" dirty="0"/>
              <a:t> </a:t>
            </a:r>
            <a:r>
              <a:rPr lang="hr-HR" dirty="0" err="1"/>
              <a:t>des</a:t>
            </a:r>
            <a:r>
              <a:rPr lang="hr-HR" dirty="0"/>
              <a:t> </a:t>
            </a:r>
            <a:r>
              <a:rPr lang="hr-HR" dirty="0" err="1"/>
              <a:t>Gymnasiums</a:t>
            </a:r>
            <a:r>
              <a:rPr lang="hr-HR" dirty="0"/>
              <a:t>, </a:t>
            </a:r>
            <a:r>
              <a:rPr lang="hr-HR" dirty="0" err="1"/>
              <a:t>das</a:t>
            </a:r>
            <a:r>
              <a:rPr lang="hr-HR" dirty="0"/>
              <a:t> im </a:t>
            </a:r>
            <a:r>
              <a:rPr lang="hr-HR" dirty="0" err="1"/>
              <a:t>Jahr</a:t>
            </a:r>
            <a:r>
              <a:rPr lang="hr-HR" dirty="0"/>
              <a:t> 1636 von </a:t>
            </a:r>
            <a:r>
              <a:rPr lang="hr-HR" dirty="0" err="1"/>
              <a:t>den</a:t>
            </a:r>
            <a:r>
              <a:rPr lang="hr-HR" dirty="0"/>
              <a:t> </a:t>
            </a:r>
            <a:r>
              <a:rPr lang="hr-HR" dirty="0" err="1"/>
              <a:t>Jesuiten</a:t>
            </a:r>
            <a:r>
              <a:rPr lang="hr-HR" dirty="0"/>
              <a:t> </a:t>
            </a:r>
            <a:r>
              <a:rPr lang="hr-HR" dirty="0" err="1"/>
              <a:t>gegründet</a:t>
            </a:r>
            <a:r>
              <a:rPr lang="hr-HR" dirty="0"/>
              <a:t> </a:t>
            </a:r>
            <a:r>
              <a:rPr lang="hr-HR" dirty="0" err="1"/>
              <a:t>wurde</a:t>
            </a:r>
            <a:endParaRPr lang="hr-HR" dirty="0"/>
          </a:p>
          <a:p>
            <a:pPr marL="0" indent="0">
              <a:buNone/>
            </a:pPr>
            <a:r>
              <a:rPr lang="hr-HR" b="1" dirty="0"/>
              <a:t>3 </a:t>
            </a:r>
            <a:r>
              <a:rPr lang="hr-HR" b="1" dirty="0" err="1"/>
              <a:t>Programme</a:t>
            </a:r>
            <a:r>
              <a:rPr lang="hr-HR" b="1" dirty="0"/>
              <a:t>:</a:t>
            </a:r>
          </a:p>
          <a:p>
            <a:r>
              <a:rPr lang="hr-HR" dirty="0" err="1"/>
              <a:t>Allgemeines</a:t>
            </a:r>
            <a:r>
              <a:rPr lang="hr-HR" dirty="0"/>
              <a:t> </a:t>
            </a:r>
            <a:r>
              <a:rPr lang="de-DE" dirty="0"/>
              <a:t>Gymnasium</a:t>
            </a:r>
            <a:endParaRPr lang="hr-HR" dirty="0"/>
          </a:p>
          <a:p>
            <a:r>
              <a:rPr lang="de-DE" dirty="0"/>
              <a:t>Allgemeines Gymnasium</a:t>
            </a:r>
            <a:r>
              <a:rPr lang="hr-HR" dirty="0"/>
              <a:t>-</a:t>
            </a:r>
            <a:r>
              <a:rPr lang="de-DE" dirty="0"/>
              <a:t>zweisprachiger Unterricht</a:t>
            </a:r>
          </a:p>
          <a:p>
            <a:r>
              <a:rPr lang="hr-HR" dirty="0"/>
              <a:t>Gymnasium </a:t>
            </a:r>
            <a:r>
              <a:rPr lang="de-DE" dirty="0"/>
              <a:t>für Naturwissenschaften und Mathematik</a:t>
            </a:r>
            <a:endParaRPr lang="hr-HR" dirty="0"/>
          </a:p>
          <a:p>
            <a:r>
              <a:rPr lang="hr-HR" dirty="0" err="1"/>
              <a:t>Sprachliches</a:t>
            </a:r>
            <a:r>
              <a:rPr lang="hr-HR" dirty="0"/>
              <a:t> </a:t>
            </a:r>
            <a:r>
              <a:rPr lang="de-DE" dirty="0"/>
              <a:t>Gymnasium</a:t>
            </a:r>
            <a:endParaRPr lang="hr-HR" dirty="0"/>
          </a:p>
          <a:p>
            <a:pPr marL="0" indent="0">
              <a:buNone/>
            </a:pPr>
            <a:r>
              <a:rPr lang="de-DE" dirty="0"/>
              <a:t>Jährlich melden sich </a:t>
            </a:r>
            <a:r>
              <a:rPr lang="hr-HR" dirty="0"/>
              <a:t>192</a:t>
            </a:r>
            <a:r>
              <a:rPr lang="de-DE" dirty="0"/>
              <a:t> Schüler an dieser Schule an.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07" y="3895056"/>
            <a:ext cx="3937000" cy="207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77" y="98065"/>
            <a:ext cx="1225402" cy="1207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0213" y="159031"/>
            <a:ext cx="1450974" cy="114614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0DA61E5D-71D0-4895-AC08-EE08F3CE334E}"/>
              </a:ext>
            </a:extLst>
          </p:cNvPr>
          <p:cNvSpPr/>
          <p:nvPr/>
        </p:nvSpPr>
        <p:spPr>
          <a:xfrm rot="367018">
            <a:off x="7679184" y="2743200"/>
            <a:ext cx="3480047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hlinkClick r:id="rId5"/>
              </a:rPr>
              <a:t>http://www.gimnazija-varazdin.skole.hr/skola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E0B2D98-DBB8-4D5C-8900-9EDA657AF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4085" y="3429000"/>
            <a:ext cx="1067244" cy="12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8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1041400"/>
            <a:ext cx="9603275" cy="812354"/>
          </a:xfrm>
        </p:spPr>
        <p:txBody>
          <a:bodyPr>
            <a:normAutofit/>
          </a:bodyPr>
          <a:lstStyle/>
          <a:p>
            <a:r>
              <a:rPr lang="hr-HR" sz="4000" dirty="0" err="1"/>
              <a:t>zweites</a:t>
            </a:r>
            <a:r>
              <a:rPr lang="de-DE" sz="4000" dirty="0"/>
              <a:t> Gymnasium in </a:t>
            </a:r>
            <a:r>
              <a:rPr lang="de-DE" sz="4000" dirty="0" err="1"/>
              <a:t>Varaždin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5325" y="2015732"/>
            <a:ext cx="5807075" cy="3889768"/>
          </a:xfrm>
        </p:spPr>
        <p:txBody>
          <a:bodyPr>
            <a:normAutofit lnSpcReduction="10000"/>
          </a:bodyPr>
          <a:lstStyle/>
          <a:p>
            <a:r>
              <a:rPr lang="hr-HR" dirty="0" err="1"/>
              <a:t>begann</a:t>
            </a:r>
            <a:r>
              <a:rPr lang="hr-HR" dirty="0"/>
              <a:t> mit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Arbeit</a:t>
            </a:r>
            <a:r>
              <a:rPr lang="hr-HR" dirty="0"/>
              <a:t> </a:t>
            </a:r>
            <a:r>
              <a:rPr lang="hr-HR" dirty="0" err="1"/>
              <a:t>als</a:t>
            </a:r>
            <a:r>
              <a:rPr lang="hr-HR" dirty="0"/>
              <a:t> </a:t>
            </a:r>
            <a:r>
              <a:rPr lang="hr-HR" dirty="0" err="1"/>
              <a:t>ein</a:t>
            </a:r>
            <a:r>
              <a:rPr lang="hr-HR" dirty="0"/>
              <a:t> </a:t>
            </a:r>
            <a:r>
              <a:rPr lang="hr-HR" dirty="0" err="1"/>
              <a:t>Gymnasium</a:t>
            </a:r>
            <a:r>
              <a:rPr lang="hr-HR" dirty="0"/>
              <a:t> im </a:t>
            </a:r>
            <a:r>
              <a:rPr lang="hr-HR" dirty="0" err="1"/>
              <a:t>Jahr</a:t>
            </a:r>
            <a:r>
              <a:rPr lang="hr-HR" dirty="0"/>
              <a:t> 2006/2007</a:t>
            </a:r>
          </a:p>
          <a:p>
            <a:r>
              <a:rPr lang="hr-HR" dirty="0" err="1"/>
              <a:t>früher</a:t>
            </a:r>
            <a:r>
              <a:rPr lang="hr-HR" dirty="0"/>
              <a:t> </a:t>
            </a:r>
            <a:r>
              <a:rPr lang="hr-HR" dirty="0" err="1"/>
              <a:t>eine</a:t>
            </a:r>
            <a:r>
              <a:rPr lang="hr-HR" dirty="0"/>
              <a:t> </a:t>
            </a:r>
            <a:r>
              <a:rPr lang="hr-HR" dirty="0" err="1"/>
              <a:t>Schule</a:t>
            </a:r>
            <a:r>
              <a:rPr lang="hr-HR" dirty="0"/>
              <a:t> </a:t>
            </a:r>
            <a:r>
              <a:rPr lang="hr-HR" dirty="0" err="1"/>
              <a:t>für</a:t>
            </a:r>
            <a:r>
              <a:rPr lang="hr-HR" dirty="0"/>
              <a:t> Tekstil</a:t>
            </a:r>
          </a:p>
          <a:p>
            <a:pPr marL="0" indent="0">
              <a:buNone/>
            </a:pPr>
            <a:r>
              <a:rPr lang="hr-HR" b="1" dirty="0"/>
              <a:t>3 </a:t>
            </a:r>
            <a:r>
              <a:rPr lang="hr-HR" b="1" dirty="0" err="1"/>
              <a:t>Programme</a:t>
            </a:r>
            <a:r>
              <a:rPr lang="hr-HR" b="1" dirty="0"/>
              <a:t>:</a:t>
            </a:r>
          </a:p>
          <a:p>
            <a:r>
              <a:rPr lang="hr-HR" dirty="0" err="1"/>
              <a:t>Allgemeines</a:t>
            </a:r>
            <a:r>
              <a:rPr lang="hr-HR" dirty="0"/>
              <a:t> </a:t>
            </a:r>
            <a:r>
              <a:rPr lang="hr-HR" dirty="0" err="1"/>
              <a:t>Gymnasium</a:t>
            </a:r>
            <a:endParaRPr lang="hr-HR" dirty="0"/>
          </a:p>
          <a:p>
            <a:r>
              <a:rPr lang="hr-HR" dirty="0" err="1"/>
              <a:t>Allgemeines</a:t>
            </a:r>
            <a:r>
              <a:rPr lang="hr-HR" dirty="0"/>
              <a:t> </a:t>
            </a:r>
            <a:r>
              <a:rPr lang="hr-HR" dirty="0" err="1"/>
              <a:t>Gymnasium-für</a:t>
            </a:r>
            <a:r>
              <a:rPr lang="hr-HR" dirty="0"/>
              <a:t> </a:t>
            </a:r>
            <a:r>
              <a:rPr lang="hr-HR" dirty="0" err="1"/>
              <a:t>Sportler</a:t>
            </a:r>
            <a:endParaRPr lang="hr-HR" dirty="0"/>
          </a:p>
          <a:p>
            <a:r>
              <a:rPr lang="de-DE" dirty="0"/>
              <a:t>Gymnasium für Naturwissenschaften und Mathematik</a:t>
            </a:r>
            <a:endParaRPr lang="hr-HR" dirty="0"/>
          </a:p>
          <a:p>
            <a:pPr marL="0" indent="0">
              <a:buNone/>
            </a:pPr>
            <a:r>
              <a:rPr lang="de-DE" dirty="0"/>
              <a:t>Jährlich melden sich 1</a:t>
            </a:r>
            <a:r>
              <a:rPr lang="hr-HR" dirty="0"/>
              <a:t>44 </a:t>
            </a:r>
            <a:r>
              <a:rPr lang="de-DE" dirty="0"/>
              <a:t>Schüler an dieser Schule an.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00" y="4086280"/>
            <a:ext cx="3661077" cy="175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77" y="2015733"/>
            <a:ext cx="2143125" cy="1908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77" y="240464"/>
            <a:ext cx="1225402" cy="120711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1026" y="1"/>
            <a:ext cx="1450974" cy="1041400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12EE0D3F-BEF1-4588-9027-BC0813F592FC}"/>
              </a:ext>
            </a:extLst>
          </p:cNvPr>
          <p:cNvSpPr/>
          <p:nvPr/>
        </p:nvSpPr>
        <p:spPr>
          <a:xfrm rot="449422">
            <a:off x="6797190" y="5823914"/>
            <a:ext cx="3142695" cy="6658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hlinkClick r:id="rId6"/>
            </a:endParaRPr>
          </a:p>
          <a:p>
            <a:pPr algn="ctr"/>
            <a:r>
              <a:rPr lang="hr-HR" dirty="0">
                <a:hlinkClick r:id="rId6"/>
              </a:rPr>
              <a:t>http://www.gimnazija-druga-vz.skole.hr/</a:t>
            </a:r>
            <a:endParaRPr lang="hr-HR" dirty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301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MECHANISCHE UND VERKEHRSSCHULE  VARAŽDIN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34384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dirty="0" err="1"/>
              <a:t>führt</a:t>
            </a:r>
            <a:r>
              <a:rPr lang="hr-HR" dirty="0"/>
              <a:t> 3- </a:t>
            </a:r>
            <a:r>
              <a:rPr lang="hr-HR" dirty="0" err="1"/>
              <a:t>oder</a:t>
            </a:r>
            <a:r>
              <a:rPr lang="hr-HR" dirty="0"/>
              <a:t> 4-jährige </a:t>
            </a:r>
            <a:r>
              <a:rPr lang="hr-HR" dirty="0" err="1"/>
              <a:t>Programme</a:t>
            </a:r>
            <a:r>
              <a:rPr lang="hr-HR" dirty="0"/>
              <a:t> </a:t>
            </a:r>
            <a:r>
              <a:rPr lang="hr-HR" dirty="0" err="1"/>
              <a:t>durch</a:t>
            </a:r>
            <a:endParaRPr lang="hr-HR" dirty="0"/>
          </a:p>
          <a:p>
            <a:pPr>
              <a:buFontTx/>
              <a:buChar char="-"/>
            </a:pP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Schüler</a:t>
            </a:r>
            <a:r>
              <a:rPr lang="hr-HR" dirty="0"/>
              <a:t> </a:t>
            </a:r>
            <a:r>
              <a:rPr lang="hr-HR" dirty="0" err="1"/>
              <a:t>können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dieser</a:t>
            </a:r>
            <a:r>
              <a:rPr lang="hr-HR" dirty="0"/>
              <a:t> </a:t>
            </a:r>
            <a:r>
              <a:rPr lang="hr-HR" dirty="0" err="1"/>
              <a:t>Schule</a:t>
            </a:r>
            <a:r>
              <a:rPr lang="hr-HR" dirty="0"/>
              <a:t> </a:t>
            </a:r>
            <a:r>
              <a:rPr lang="hr-HR" dirty="0" err="1"/>
              <a:t>auch</a:t>
            </a:r>
            <a:r>
              <a:rPr lang="hr-HR" dirty="0"/>
              <a:t> </a:t>
            </a:r>
            <a:r>
              <a:rPr lang="hr-HR" dirty="0" err="1"/>
              <a:t>ihren</a:t>
            </a:r>
            <a:r>
              <a:rPr lang="hr-HR" dirty="0"/>
              <a:t> </a:t>
            </a:r>
            <a:r>
              <a:rPr lang="hr-HR" dirty="0" err="1"/>
              <a:t>Führerschein</a:t>
            </a:r>
            <a:r>
              <a:rPr lang="hr-HR" dirty="0"/>
              <a:t> </a:t>
            </a:r>
            <a:r>
              <a:rPr lang="hr-HR" dirty="0" err="1"/>
              <a:t>machen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j</a:t>
            </a:r>
            <a:r>
              <a:rPr lang="de-DE" dirty="0" err="1"/>
              <a:t>ährlich</a:t>
            </a:r>
            <a:r>
              <a:rPr lang="de-DE" dirty="0"/>
              <a:t> melden sich </a:t>
            </a:r>
            <a:r>
              <a:rPr lang="hr-HR" dirty="0"/>
              <a:t>192</a:t>
            </a:r>
            <a:r>
              <a:rPr lang="de-DE" dirty="0"/>
              <a:t> Schüler an dieser Schule an</a:t>
            </a:r>
            <a:endParaRPr lang="hr-HR" dirty="0"/>
          </a:p>
          <a:p>
            <a:pPr marL="0" indent="0">
              <a:buNone/>
            </a:pPr>
            <a:r>
              <a:rPr lang="hr-HR" b="1" dirty="0" err="1"/>
              <a:t>Richtungen</a:t>
            </a:r>
            <a:r>
              <a:rPr lang="hr-HR" b="1" dirty="0"/>
              <a:t>:</a:t>
            </a:r>
          </a:p>
          <a:p>
            <a:r>
              <a:rPr lang="de-DE" sz="2100" dirty="0"/>
              <a:t>Mechanischer Computertechniker</a:t>
            </a:r>
            <a:endParaRPr lang="de-DE" sz="2100" b="1" dirty="0"/>
          </a:p>
          <a:p>
            <a:r>
              <a:rPr lang="de-DE" sz="2100" dirty="0"/>
              <a:t> Fahrzeugtechniker</a:t>
            </a:r>
          </a:p>
          <a:p>
            <a:r>
              <a:rPr lang="de-DE" sz="2100" dirty="0"/>
              <a:t>Straßenverkehrstechniker</a:t>
            </a:r>
            <a:endParaRPr lang="hr-HR" sz="2100" dirty="0"/>
          </a:p>
          <a:p>
            <a:r>
              <a:rPr lang="de-DE" sz="2100" dirty="0"/>
              <a:t>Logistik</a:t>
            </a:r>
            <a:r>
              <a:rPr lang="hr-HR" sz="2100" dirty="0"/>
              <a:t> </a:t>
            </a:r>
            <a:r>
              <a:rPr lang="de-DE" sz="2100" dirty="0"/>
              <a:t>und Speditionstechniker</a:t>
            </a:r>
            <a:endParaRPr lang="hr-HR" sz="2100" dirty="0"/>
          </a:p>
          <a:p>
            <a:r>
              <a:rPr lang="hr-HR" sz="2100" dirty="0" err="1"/>
              <a:t>Schlosser</a:t>
            </a:r>
            <a:r>
              <a:rPr lang="hr-HR" sz="2100" dirty="0"/>
              <a:t> …</a:t>
            </a:r>
            <a:endParaRPr lang="de-DE" sz="2100" dirty="0"/>
          </a:p>
          <a:p>
            <a:pPr marL="0" indent="0">
              <a:buNone/>
            </a:pPr>
            <a:endParaRPr lang="de-DE" dirty="0"/>
          </a:p>
          <a:p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B5A971D-557B-A944-801C-7C556983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6129">
            <a:off x="6296043" y="3958948"/>
            <a:ext cx="3722668" cy="209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77" y="200962"/>
            <a:ext cx="1225402" cy="1207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367" y="200962"/>
            <a:ext cx="1450974" cy="114614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D1ED99C7-EF27-4700-B681-FB31BC16702B}"/>
              </a:ext>
            </a:extLst>
          </p:cNvPr>
          <p:cNvSpPr/>
          <p:nvPr/>
        </p:nvSpPr>
        <p:spPr>
          <a:xfrm rot="21140229">
            <a:off x="8682361" y="3052586"/>
            <a:ext cx="2974019" cy="5659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hlinkClick r:id="rId5"/>
            </a:endParaRPr>
          </a:p>
          <a:p>
            <a:pPr algn="ctr"/>
            <a:r>
              <a:rPr lang="hr-HR" dirty="0">
                <a:hlinkClick r:id="rId5"/>
              </a:rPr>
              <a:t>https://www.sips.hr/</a:t>
            </a:r>
            <a:endParaRPr lang="hr-HR" dirty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87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ACB322-9D38-9B45-9673-4F96C892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04407"/>
            <a:ext cx="9603275" cy="1211865"/>
          </a:xfrm>
        </p:spPr>
        <p:txBody>
          <a:bodyPr>
            <a:normAutofit fontScale="90000"/>
          </a:bodyPr>
          <a:lstStyle/>
          <a:p>
            <a:r>
              <a:rPr lang="hr-HR"/>
              <a:t>
</a:t>
            </a:r>
            <a:r>
              <a:rPr lang="hr-HR" sz="4800"/>
              <a:t>Wirtschaftsschule   Varaždin</a:t>
            </a:r>
            <a:endParaRPr lang="sr-Latn-RS" sz="48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281CAA-508D-EA41-81DD-464F9BBF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37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- </a:t>
            </a:r>
            <a:r>
              <a:rPr lang="hr-HR" dirty="0" err="1"/>
              <a:t>bietet</a:t>
            </a:r>
            <a:r>
              <a:rPr lang="hr-HR" dirty="0"/>
              <a:t> </a:t>
            </a:r>
            <a:r>
              <a:rPr lang="hr-HR" dirty="0" err="1"/>
              <a:t>mehrere</a:t>
            </a:r>
            <a:r>
              <a:rPr lang="hr-HR" dirty="0"/>
              <a:t> </a:t>
            </a:r>
            <a:r>
              <a:rPr lang="hr-HR" dirty="0" err="1"/>
              <a:t>Programme</a:t>
            </a:r>
            <a:r>
              <a:rPr lang="hr-HR" dirty="0"/>
              <a:t>/</a:t>
            </a:r>
            <a:r>
              <a:rPr lang="hr-HR" dirty="0" err="1"/>
              <a:t>Richtungen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: </a:t>
            </a:r>
          </a:p>
          <a:p>
            <a:pPr marL="0" indent="0">
              <a:buNone/>
            </a:pPr>
            <a:r>
              <a:rPr lang="hr-HR" dirty="0" err="1"/>
              <a:t>Wirtschaftliches</a:t>
            </a:r>
            <a:r>
              <a:rPr lang="hr-HR" dirty="0"/>
              <a:t> </a:t>
            </a:r>
            <a:r>
              <a:rPr lang="hr-HR" dirty="0" err="1"/>
              <a:t>Gymnasium</a:t>
            </a:r>
            <a:r>
              <a:rPr lang="hr-HR" dirty="0"/>
              <a:t>, </a:t>
            </a:r>
            <a:r>
              <a:rPr lang="hr-HR" dirty="0" err="1"/>
              <a:t>Touristisches</a:t>
            </a:r>
            <a:r>
              <a:rPr lang="hr-HR" dirty="0"/>
              <a:t> </a:t>
            </a:r>
            <a:r>
              <a:rPr lang="hr-HR" dirty="0" err="1"/>
              <a:t>Gymnasium</a:t>
            </a:r>
            <a:r>
              <a:rPr lang="hr-HR" dirty="0"/>
              <a:t>, </a:t>
            </a:r>
            <a:r>
              <a:rPr lang="hr-HR" dirty="0" err="1"/>
              <a:t>Ökonomist</a:t>
            </a:r>
            <a:r>
              <a:rPr lang="hr-HR" dirty="0"/>
              <a:t>, </a:t>
            </a:r>
            <a:r>
              <a:rPr lang="hr-HR" dirty="0" err="1"/>
              <a:t>Kaufmann</a:t>
            </a:r>
            <a:r>
              <a:rPr lang="hr-HR" dirty="0"/>
              <a:t>, </a:t>
            </a:r>
            <a:r>
              <a:rPr lang="hr-HR" dirty="0" err="1"/>
              <a:t>Sekrätar</a:t>
            </a:r>
            <a:r>
              <a:rPr lang="hr-HR" dirty="0"/>
              <a:t>, Koch, </a:t>
            </a:r>
            <a:r>
              <a:rPr lang="hr-HR" dirty="0" err="1"/>
              <a:t>Kellner</a:t>
            </a:r>
            <a:r>
              <a:rPr lang="hr-HR" dirty="0"/>
              <a:t>…..</a:t>
            </a:r>
          </a:p>
          <a:p>
            <a:r>
              <a:rPr lang="de-DE" sz="2100" dirty="0"/>
              <a:t>Jährlich melden sich </a:t>
            </a:r>
            <a:r>
              <a:rPr lang="hr-HR" sz="2100" dirty="0"/>
              <a:t>218</a:t>
            </a:r>
            <a:r>
              <a:rPr lang="de-DE" sz="2100" dirty="0"/>
              <a:t> Schüler an dieser Schule an. </a:t>
            </a:r>
            <a:endParaRPr 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65" y="4292936"/>
            <a:ext cx="3156269" cy="210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77" y="310843"/>
            <a:ext cx="1225402" cy="1207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113" y="310843"/>
            <a:ext cx="1450974" cy="114614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AF6E3531-37A8-4D9A-B3B6-217DF3644C83}"/>
              </a:ext>
            </a:extLst>
          </p:cNvPr>
          <p:cNvSpPr/>
          <p:nvPr/>
        </p:nvSpPr>
        <p:spPr>
          <a:xfrm rot="641365">
            <a:off x="8140823" y="4527612"/>
            <a:ext cx="3249227" cy="621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hlinkClick r:id="rId5"/>
            </a:endParaRPr>
          </a:p>
          <a:p>
            <a:pPr algn="ctr"/>
            <a:r>
              <a:rPr lang="hr-HR" dirty="0">
                <a:hlinkClick r:id="rId5"/>
              </a:rPr>
              <a:t>http://ss-gospodarska-vz.skole.hr/skola</a:t>
            </a:r>
            <a:endParaRPr lang="hr-HR" dirty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556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6EB1E3-D884-364E-8E2F-3CA35A29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39298"/>
            <a:ext cx="10124505" cy="976434"/>
          </a:xfrm>
        </p:spPr>
        <p:txBody>
          <a:bodyPr>
            <a:normAutofit/>
          </a:bodyPr>
          <a:lstStyle/>
          <a:p>
            <a:r>
              <a:rPr lang="hr-HR" sz="4000"/>
              <a:t>Medizinschule  Varaždin</a:t>
            </a:r>
            <a:endParaRPr lang="sr-Latn-RS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8E8A8D-D65A-6041-BDB4-38500AA12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gegründet</a:t>
            </a:r>
            <a:r>
              <a:rPr lang="hr-HR" dirty="0"/>
              <a:t> im </a:t>
            </a:r>
            <a:r>
              <a:rPr lang="hr-HR" dirty="0" err="1"/>
              <a:t>Jahr</a:t>
            </a:r>
            <a:r>
              <a:rPr lang="hr-HR" dirty="0"/>
              <a:t> 1958</a:t>
            </a:r>
          </a:p>
          <a:p>
            <a:pPr marL="0" indent="0">
              <a:buNone/>
            </a:pPr>
            <a:r>
              <a:rPr lang="hr-HR" b="1" dirty="0" err="1"/>
              <a:t>Richtungen</a:t>
            </a:r>
            <a:r>
              <a:rPr lang="hr-HR" b="1" dirty="0"/>
              <a:t>:</a:t>
            </a:r>
          </a:p>
          <a:p>
            <a:r>
              <a:rPr lang="hr-HR" dirty="0" err="1"/>
              <a:t>Krankenschwester</a:t>
            </a:r>
            <a:r>
              <a:rPr lang="hr-HR" dirty="0"/>
              <a:t> für </a:t>
            </a:r>
            <a:r>
              <a:rPr lang="hr-HR" dirty="0" err="1"/>
              <a:t>allgemeine</a:t>
            </a:r>
            <a:r>
              <a:rPr lang="hr-HR" dirty="0"/>
              <a:t> </a:t>
            </a:r>
            <a:r>
              <a:rPr lang="hr-HR" dirty="0" err="1"/>
              <a:t>Pflege</a:t>
            </a:r>
            <a:r>
              <a:rPr lang="hr-HR" dirty="0"/>
              <a:t>
</a:t>
            </a:r>
            <a:r>
              <a:rPr lang="hr-HR" dirty="0" err="1"/>
              <a:t>Gymnasium</a:t>
            </a:r>
            <a:r>
              <a:rPr lang="hr-HR" dirty="0"/>
              <a:t> für </a:t>
            </a:r>
            <a:r>
              <a:rPr lang="hr-HR" dirty="0" err="1"/>
              <a:t>Naturwissenschaften</a:t>
            </a:r>
            <a:r>
              <a:rPr lang="hr-HR" dirty="0"/>
              <a:t>
</a:t>
            </a:r>
            <a:r>
              <a:rPr lang="hr-HR" dirty="0" err="1"/>
              <a:t>Physiotherapeut</a:t>
            </a:r>
            <a:r>
              <a:rPr lang="hr-HR" dirty="0"/>
              <a:t>
</a:t>
            </a:r>
            <a:r>
              <a:rPr lang="hr-HR" dirty="0" err="1"/>
              <a:t>Medizinischer</a:t>
            </a:r>
            <a:r>
              <a:rPr lang="hr-HR" dirty="0"/>
              <a:t> </a:t>
            </a:r>
            <a:r>
              <a:rPr lang="hr-HR" dirty="0" err="1"/>
              <a:t>Labortechniker</a:t>
            </a:r>
            <a:endParaRPr lang="hr-HR" dirty="0"/>
          </a:p>
          <a:p>
            <a:pPr marL="0" indent="0">
              <a:buNone/>
            </a:pPr>
            <a:r>
              <a:rPr lang="de-DE" dirty="0"/>
              <a:t>Jährlich melden sich </a:t>
            </a:r>
            <a:r>
              <a:rPr lang="hr-HR" dirty="0"/>
              <a:t>92</a:t>
            </a:r>
            <a:r>
              <a:rPr lang="de-DE" dirty="0"/>
              <a:t> Schüler an dieser Schule an. </a:t>
            </a:r>
            <a:endParaRPr lang="sr-Latn-RS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014">
            <a:off x="7020908" y="2403246"/>
            <a:ext cx="3719513" cy="231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77" y="280665"/>
            <a:ext cx="1225402" cy="1207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5913" y="280665"/>
            <a:ext cx="1450974" cy="114614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C9216F2E-7F9D-4795-AB1D-DB6391861F67}"/>
              </a:ext>
            </a:extLst>
          </p:cNvPr>
          <p:cNvSpPr/>
          <p:nvPr/>
        </p:nvSpPr>
        <p:spPr>
          <a:xfrm rot="21132419">
            <a:off x="8573607" y="4938392"/>
            <a:ext cx="3275860" cy="692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hlinkClick r:id="rId5"/>
            </a:endParaRPr>
          </a:p>
          <a:p>
            <a:pPr algn="ctr"/>
            <a:r>
              <a:rPr lang="hr-HR" dirty="0">
                <a:hlinkClick r:id="rId5"/>
              </a:rPr>
              <a:t>https://www.medskvz.org/web/</a:t>
            </a:r>
            <a:endParaRPr lang="hr-HR" dirty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01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9E51C7-CF82-674B-AD72-7120894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66398"/>
            <a:ext cx="9603275" cy="1049235"/>
          </a:xfrm>
        </p:spPr>
        <p:txBody>
          <a:bodyPr>
            <a:normAutofit/>
          </a:bodyPr>
          <a:lstStyle/>
          <a:p>
            <a:r>
              <a:rPr lang="hr-HR" sz="4800"/>
              <a:t>Mittelschule Ivanec</a:t>
            </a:r>
            <a:endParaRPr lang="sr-Latn-RS" sz="48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0A5941-94E2-564E-A610-1D540284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201" y="1830202"/>
            <a:ext cx="9603275" cy="4067568"/>
          </a:xfrm>
        </p:spPr>
        <p:txBody>
          <a:bodyPr>
            <a:normAutofit fontScale="47500" lnSpcReduction="20000"/>
          </a:bodyPr>
          <a:lstStyle/>
          <a:p>
            <a:r>
              <a:rPr lang="hr-HR" sz="2900" dirty="0" err="1"/>
              <a:t>ist</a:t>
            </a:r>
            <a:r>
              <a:rPr lang="hr-HR" sz="2900" dirty="0"/>
              <a:t> </a:t>
            </a:r>
            <a:r>
              <a:rPr lang="hr-HR" sz="2900" dirty="0" err="1"/>
              <a:t>eine</a:t>
            </a:r>
            <a:r>
              <a:rPr lang="hr-HR" sz="2900" dirty="0"/>
              <a:t> </a:t>
            </a:r>
            <a:r>
              <a:rPr lang="hr-HR" sz="2900" dirty="0" err="1"/>
              <a:t>Schule</a:t>
            </a:r>
            <a:r>
              <a:rPr lang="hr-HR" sz="2900" dirty="0"/>
              <a:t>, </a:t>
            </a:r>
            <a:r>
              <a:rPr lang="hr-HR" sz="2900" dirty="0" err="1"/>
              <a:t>die</a:t>
            </a:r>
            <a:r>
              <a:rPr lang="hr-HR" sz="2900" dirty="0"/>
              <a:t> 4 </a:t>
            </a:r>
            <a:r>
              <a:rPr lang="hr-HR" sz="2900" dirty="0" err="1"/>
              <a:t>Programme</a:t>
            </a:r>
            <a:r>
              <a:rPr lang="hr-HR" sz="2900" dirty="0"/>
              <a:t> </a:t>
            </a:r>
            <a:r>
              <a:rPr lang="hr-HR" sz="2900" dirty="0" err="1"/>
              <a:t>enthält</a:t>
            </a:r>
            <a:r>
              <a:rPr lang="hr-HR" sz="2900" dirty="0"/>
              <a:t>:</a:t>
            </a:r>
          </a:p>
          <a:p>
            <a:r>
              <a:rPr lang="hr-HR" sz="2900" dirty="0"/>
              <a:t>1. </a:t>
            </a:r>
            <a:r>
              <a:rPr lang="hr-HR" sz="2900" dirty="0" err="1"/>
              <a:t>Ein</a:t>
            </a:r>
            <a:r>
              <a:rPr lang="hr-HR" sz="2900" dirty="0"/>
              <a:t> </a:t>
            </a:r>
            <a:r>
              <a:rPr lang="hr-HR" sz="2900" dirty="0" err="1"/>
              <a:t>Gymnasium</a:t>
            </a:r>
            <a:endParaRPr lang="hr-HR" sz="2900" dirty="0"/>
          </a:p>
          <a:p>
            <a:r>
              <a:rPr lang="hr-HR" sz="2900" dirty="0"/>
              <a:t>2. </a:t>
            </a:r>
            <a:r>
              <a:rPr lang="hr-HR" sz="2900" dirty="0" err="1"/>
              <a:t>Wirtschaft</a:t>
            </a:r>
            <a:r>
              <a:rPr lang="hr-HR" sz="2900" dirty="0"/>
              <a:t>, </a:t>
            </a:r>
            <a:r>
              <a:rPr lang="hr-HR" sz="2900" dirty="0" err="1"/>
              <a:t>Verkauf</a:t>
            </a:r>
            <a:r>
              <a:rPr lang="hr-HR" sz="2900" dirty="0"/>
              <a:t> </a:t>
            </a:r>
            <a:r>
              <a:rPr lang="hr-HR" sz="2900" dirty="0" err="1"/>
              <a:t>und</a:t>
            </a:r>
            <a:r>
              <a:rPr lang="hr-HR" sz="2900" dirty="0"/>
              <a:t> </a:t>
            </a:r>
            <a:r>
              <a:rPr lang="hr-HR" sz="2900" dirty="0" err="1"/>
              <a:t>geschäftsmässige</a:t>
            </a:r>
            <a:r>
              <a:rPr lang="hr-HR" sz="2900" dirty="0"/>
              <a:t> </a:t>
            </a:r>
            <a:r>
              <a:rPr lang="hr-HR" sz="2900" dirty="0" err="1"/>
              <a:t>Administration</a:t>
            </a:r>
            <a:endParaRPr lang="hr-HR" sz="2900" dirty="0"/>
          </a:p>
          <a:p>
            <a:r>
              <a:rPr lang="hr-HR" sz="2900" dirty="0"/>
              <a:t>3. </a:t>
            </a:r>
            <a:r>
              <a:rPr lang="hr-HR" sz="2900" dirty="0" err="1"/>
              <a:t>Maschinenbau</a:t>
            </a:r>
            <a:r>
              <a:rPr lang="hr-HR" sz="2900" dirty="0"/>
              <a:t>, </a:t>
            </a:r>
            <a:r>
              <a:rPr lang="hr-HR" sz="2900" dirty="0" err="1"/>
              <a:t>Schiffbau</a:t>
            </a:r>
            <a:r>
              <a:rPr lang="hr-HR" sz="2900" dirty="0"/>
              <a:t> </a:t>
            </a:r>
            <a:r>
              <a:rPr lang="hr-HR" sz="2900" dirty="0" err="1"/>
              <a:t>und</a:t>
            </a:r>
            <a:r>
              <a:rPr lang="hr-HR" sz="2900" dirty="0"/>
              <a:t> </a:t>
            </a:r>
            <a:r>
              <a:rPr lang="hr-HR" sz="2900" dirty="0" err="1"/>
              <a:t>Metallurgie</a:t>
            </a:r>
            <a:endParaRPr lang="hr-HR" sz="2900" dirty="0"/>
          </a:p>
          <a:p>
            <a:r>
              <a:rPr lang="hr-HR" sz="2900" dirty="0"/>
              <a:t>4.  </a:t>
            </a:r>
            <a:r>
              <a:rPr lang="hr-HR" sz="2900" dirty="0" err="1"/>
              <a:t>Forstwirtschaft</a:t>
            </a:r>
            <a:r>
              <a:rPr lang="hr-HR" sz="2900" dirty="0"/>
              <a:t> </a:t>
            </a:r>
            <a:r>
              <a:rPr lang="hr-HR" sz="2900" dirty="0" err="1"/>
              <a:t>und</a:t>
            </a:r>
            <a:r>
              <a:rPr lang="hr-HR" sz="2900" dirty="0"/>
              <a:t> </a:t>
            </a:r>
            <a:r>
              <a:rPr lang="hr-HR" sz="2900" dirty="0" err="1"/>
              <a:t>Holzverarbeitung</a:t>
            </a:r>
            <a:endParaRPr lang="hr-HR" sz="2900" dirty="0"/>
          </a:p>
          <a:p>
            <a:pPr marL="0" indent="0">
              <a:buNone/>
            </a:pPr>
            <a:r>
              <a:rPr lang="hr-HR" sz="2900" b="1" dirty="0" err="1"/>
              <a:t>Richtungen</a:t>
            </a:r>
            <a:r>
              <a:rPr lang="hr-HR" sz="2900" b="1" dirty="0"/>
              <a:t>: </a:t>
            </a:r>
            <a:r>
              <a:rPr lang="hr-HR" sz="2900" dirty="0"/>
              <a:t>
</a:t>
            </a:r>
            <a:r>
              <a:rPr lang="hr-HR" sz="2900" dirty="0" err="1"/>
              <a:t>Ökonom</a:t>
            </a:r>
            <a:r>
              <a:rPr lang="hr-HR" sz="2900" dirty="0"/>
              <a:t>
</a:t>
            </a:r>
            <a:r>
              <a:rPr lang="hr-HR" sz="2900" dirty="0" err="1"/>
              <a:t>Verkäufer</a:t>
            </a:r>
            <a:r>
              <a:rPr lang="hr-HR" sz="2900" dirty="0"/>
              <a:t>
CNC-</a:t>
            </a:r>
            <a:r>
              <a:rPr lang="hr-HR" sz="2900" dirty="0" err="1"/>
              <a:t>Bedier</a:t>
            </a:r>
            <a:endParaRPr lang="hr-HR" sz="2900" dirty="0"/>
          </a:p>
          <a:p>
            <a:pPr marL="0" indent="0">
              <a:buNone/>
            </a:pPr>
            <a:r>
              <a:rPr lang="hr-HR" sz="2900" dirty="0" err="1"/>
              <a:t>Heiminstallateur</a:t>
            </a:r>
            <a:r>
              <a:rPr lang="hr-HR" sz="2900" dirty="0"/>
              <a:t>
</a:t>
            </a:r>
            <a:r>
              <a:rPr lang="hr-HR" sz="2900" dirty="0" err="1"/>
              <a:t>Schlosser</a:t>
            </a:r>
            <a:r>
              <a:rPr lang="hr-HR" sz="2900" dirty="0"/>
              <a:t> ….</a:t>
            </a:r>
          </a:p>
          <a:p>
            <a:pPr marL="0" indent="0">
              <a:buNone/>
            </a:pPr>
            <a:r>
              <a:rPr lang="de-DE" sz="2900" dirty="0"/>
              <a:t>Jährlich melden sich </a:t>
            </a:r>
            <a:r>
              <a:rPr lang="hr-HR" sz="2900" dirty="0"/>
              <a:t>132</a:t>
            </a:r>
            <a:r>
              <a:rPr lang="de-DE" sz="2900" dirty="0"/>
              <a:t> Schüler an dieser Schule an.</a:t>
            </a:r>
            <a:r>
              <a:rPr lang="hr-HR" sz="2900" dirty="0"/>
              <a:t> </a:t>
            </a:r>
            <a:endParaRPr lang="de-DE" sz="2900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81">
            <a:off x="7157433" y="3363582"/>
            <a:ext cx="3582988" cy="24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77" y="333952"/>
            <a:ext cx="1225402" cy="1207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213" y="333952"/>
            <a:ext cx="1450974" cy="114614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EDFBBF8-973B-46C0-A3A6-214231D70DA3}"/>
              </a:ext>
            </a:extLst>
          </p:cNvPr>
          <p:cNvSpPr/>
          <p:nvPr/>
        </p:nvSpPr>
        <p:spPr>
          <a:xfrm>
            <a:off x="7196231" y="2212545"/>
            <a:ext cx="3266982" cy="6747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hlinkClick r:id="rId5"/>
            </a:endParaRPr>
          </a:p>
          <a:p>
            <a:pPr algn="ctr"/>
            <a:r>
              <a:rPr lang="hr-HR" dirty="0">
                <a:hlinkClick r:id="rId5"/>
              </a:rPr>
              <a:t>http://www.ss-ivanec.hr/</a:t>
            </a:r>
            <a:endParaRPr lang="hr-HR" dirty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327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7F020F-AC0B-459E-A4A4-A9C21F5D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Weitere</a:t>
            </a:r>
            <a:r>
              <a:rPr lang="hr-HR" dirty="0"/>
              <a:t> </a:t>
            </a:r>
            <a:r>
              <a:rPr lang="hr-HR" dirty="0" err="1"/>
              <a:t>mittelSCHULEn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EC6EEA-039A-45A0-9761-3F195135A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>
                <a:solidFill>
                  <a:srgbClr val="00B050"/>
                </a:solidFill>
              </a:rPr>
              <a:t>Elektrotechnische</a:t>
            </a:r>
            <a:r>
              <a:rPr lang="hr-HR" b="1" dirty="0">
                <a:solidFill>
                  <a:srgbClr val="00B050"/>
                </a:solidFill>
              </a:rPr>
              <a:t> </a:t>
            </a:r>
            <a:r>
              <a:rPr lang="hr-HR" b="1" dirty="0" err="1">
                <a:solidFill>
                  <a:srgbClr val="00B050"/>
                </a:solidFill>
              </a:rPr>
              <a:t>Schule</a:t>
            </a:r>
            <a:r>
              <a:rPr lang="hr-HR" b="1" dirty="0">
                <a:solidFill>
                  <a:srgbClr val="00B050"/>
                </a:solidFill>
              </a:rPr>
              <a:t> </a:t>
            </a:r>
            <a:r>
              <a:rPr lang="hr-HR" b="1" dirty="0" err="1">
                <a:solidFill>
                  <a:srgbClr val="00B050"/>
                </a:solidFill>
              </a:rPr>
              <a:t>in</a:t>
            </a:r>
            <a:r>
              <a:rPr lang="hr-HR" b="1" dirty="0">
                <a:solidFill>
                  <a:srgbClr val="00B050"/>
                </a:solidFill>
              </a:rPr>
              <a:t> Varaždin </a:t>
            </a:r>
            <a:r>
              <a:rPr lang="hr-HR" dirty="0"/>
              <a:t>-  4 </a:t>
            </a:r>
            <a:r>
              <a:rPr lang="hr-HR" dirty="0" err="1"/>
              <a:t>Programme</a:t>
            </a:r>
            <a:r>
              <a:rPr lang="hr-HR" dirty="0"/>
              <a:t> – </a:t>
            </a:r>
            <a:r>
              <a:rPr lang="hr-HR" dirty="0" err="1"/>
              <a:t>Elektrotechnik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Computerwissenschaft</a:t>
            </a:r>
            <a:r>
              <a:rPr lang="hr-HR" dirty="0"/>
              <a:t>, </a:t>
            </a:r>
            <a:r>
              <a:rPr lang="hr-HR" dirty="0" err="1"/>
              <a:t>Grafische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Audiovisuelle</a:t>
            </a:r>
            <a:r>
              <a:rPr lang="hr-HR" dirty="0"/>
              <a:t> </a:t>
            </a:r>
            <a:r>
              <a:rPr lang="hr-HR" dirty="0" err="1"/>
              <a:t>Technologie</a:t>
            </a:r>
            <a:r>
              <a:rPr lang="hr-HR" dirty="0"/>
              <a:t>, </a:t>
            </a:r>
            <a:r>
              <a:rPr lang="hr-HR" dirty="0" err="1"/>
              <a:t>Verkehr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Logisitk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Maschinenbau</a:t>
            </a:r>
            <a:br>
              <a:rPr lang="hr-HR" dirty="0"/>
            </a:br>
            <a:r>
              <a:rPr lang="hr-HR" dirty="0"/>
              <a:t>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>
                <a:sym typeface="Wingdings" panose="05000000000000000000" pitchFamily="2" charset="2"/>
                <a:hlinkClick r:id="rId2"/>
              </a:rPr>
              <a:t>https://ess.hr/index.php</a:t>
            </a:r>
            <a:endParaRPr lang="hr-HR" dirty="0">
              <a:sym typeface="Wingdings" panose="05000000000000000000" pitchFamily="2" charset="2"/>
            </a:endParaRPr>
          </a:p>
          <a:p>
            <a:r>
              <a:rPr lang="hr-HR" b="1" dirty="0" err="1">
                <a:solidFill>
                  <a:srgbClr val="00B050"/>
                </a:solidFill>
                <a:sym typeface="Wingdings" panose="05000000000000000000" pitchFamily="2" charset="2"/>
              </a:rPr>
              <a:t>Schule</a:t>
            </a:r>
            <a:r>
              <a:rPr lang="hr-HR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hr-HR" b="1" dirty="0" err="1">
                <a:solidFill>
                  <a:srgbClr val="00B050"/>
                </a:solidFill>
                <a:sym typeface="Wingdings" panose="05000000000000000000" pitchFamily="2" charset="2"/>
              </a:rPr>
              <a:t>für</a:t>
            </a:r>
            <a:r>
              <a:rPr lang="hr-HR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hr-HR" b="1" dirty="0" err="1">
                <a:solidFill>
                  <a:srgbClr val="00B050"/>
                </a:solidFill>
                <a:sym typeface="Wingdings" panose="05000000000000000000" pitchFamily="2" charset="2"/>
              </a:rPr>
              <a:t>Bau</a:t>
            </a:r>
            <a:r>
              <a:rPr lang="hr-HR" b="1" dirty="0">
                <a:solidFill>
                  <a:srgbClr val="00B050"/>
                </a:solidFill>
                <a:sym typeface="Wingdings" panose="05000000000000000000" pitchFamily="2" charset="2"/>
              </a:rPr>
              <a:t>, </a:t>
            </a:r>
            <a:r>
              <a:rPr lang="hr-HR" b="1" dirty="0" err="1">
                <a:solidFill>
                  <a:srgbClr val="00B050"/>
                </a:solidFill>
                <a:sym typeface="Wingdings" panose="05000000000000000000" pitchFamily="2" charset="2"/>
              </a:rPr>
              <a:t>Naturwissenschaft</a:t>
            </a:r>
            <a:r>
              <a:rPr lang="hr-HR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hr-HR" b="1" dirty="0" err="1">
                <a:solidFill>
                  <a:srgbClr val="00B050"/>
                </a:solidFill>
                <a:sym typeface="Wingdings" panose="05000000000000000000" pitchFamily="2" charset="2"/>
              </a:rPr>
              <a:t>und</a:t>
            </a:r>
            <a:r>
              <a:rPr lang="hr-HR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hr-HR" b="1" dirty="0" err="1">
                <a:solidFill>
                  <a:srgbClr val="00B050"/>
                </a:solidFill>
                <a:sym typeface="Wingdings" panose="05000000000000000000" pitchFamily="2" charset="2"/>
              </a:rPr>
              <a:t>Abbauwissenschaft</a:t>
            </a:r>
            <a:r>
              <a:rPr lang="hr-HR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hr-HR" b="1" dirty="0" err="1">
                <a:solidFill>
                  <a:srgbClr val="00B050"/>
                </a:solidFill>
                <a:sym typeface="Wingdings" panose="05000000000000000000" pitchFamily="2" charset="2"/>
              </a:rPr>
              <a:t>in</a:t>
            </a:r>
            <a:r>
              <a:rPr lang="hr-HR" b="1" dirty="0">
                <a:solidFill>
                  <a:srgbClr val="00B050"/>
                </a:solidFill>
                <a:sym typeface="Wingdings" panose="05000000000000000000" pitchFamily="2" charset="2"/>
              </a:rPr>
              <a:t> Varaždin </a:t>
            </a:r>
            <a:r>
              <a:rPr lang="hr-HR" dirty="0">
                <a:sym typeface="Wingdings" panose="05000000000000000000" pitchFamily="2" charset="2"/>
              </a:rPr>
              <a:t>–</a:t>
            </a:r>
            <a:r>
              <a:rPr lang="hr-H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bietet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verschiedene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Richtungen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für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die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Schüler</a:t>
            </a:r>
            <a:r>
              <a:rPr lang="hr-HR" dirty="0">
                <a:sym typeface="Wingdings" panose="05000000000000000000" pitchFamily="2" charset="2"/>
              </a:rPr>
              <a:t> im </a:t>
            </a:r>
            <a:r>
              <a:rPr lang="hr-HR" dirty="0" err="1">
                <a:sym typeface="Wingdings" panose="05000000000000000000" pitchFamily="2" charset="2"/>
              </a:rPr>
              <a:t>Bereich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Geologie</a:t>
            </a:r>
            <a:r>
              <a:rPr lang="hr-HR" dirty="0">
                <a:sym typeface="Wingdings" panose="05000000000000000000" pitchFamily="2" charset="2"/>
              </a:rPr>
              <a:t>, </a:t>
            </a:r>
            <a:r>
              <a:rPr lang="hr-HR" dirty="0" err="1">
                <a:sym typeface="Wingdings" panose="05000000000000000000" pitchFamily="2" charset="2"/>
              </a:rPr>
              <a:t>Ernährung</a:t>
            </a:r>
            <a:r>
              <a:rPr lang="hr-HR" dirty="0">
                <a:sym typeface="Wingdings" panose="05000000000000000000" pitchFamily="2" charset="2"/>
              </a:rPr>
              <a:t>, </a:t>
            </a:r>
            <a:r>
              <a:rPr lang="hr-HR" dirty="0" err="1">
                <a:sym typeface="Wingdings" panose="05000000000000000000" pitchFamily="2" charset="2"/>
              </a:rPr>
              <a:t>Chemie</a:t>
            </a:r>
            <a:r>
              <a:rPr lang="hr-HR" dirty="0">
                <a:sym typeface="Wingdings" panose="05000000000000000000" pitchFamily="2" charset="2"/>
              </a:rPr>
              <a:t>, </a:t>
            </a:r>
            <a:r>
              <a:rPr lang="hr-HR" dirty="0" err="1">
                <a:sym typeface="Wingdings" panose="05000000000000000000" pitchFamily="2" charset="2"/>
              </a:rPr>
              <a:t>Bau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und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Ekologie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an</a:t>
            </a:r>
            <a:r>
              <a:rPr lang="hr-HR" dirty="0">
                <a:sym typeface="Wingdings" panose="05000000000000000000" pitchFamily="2" charset="2"/>
              </a:rPr>
              <a:t>.</a:t>
            </a:r>
          </a:p>
          <a:p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>
                <a:sym typeface="Wingdings" panose="05000000000000000000" pitchFamily="2" charset="2"/>
                <a:hlinkClick r:id="rId3"/>
              </a:rPr>
              <a:t>https://www.rudarska.hr/</a:t>
            </a:r>
            <a:endParaRPr lang="hr-HR" dirty="0">
              <a:sym typeface="Wingdings" panose="05000000000000000000" pitchFamily="2" charset="2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527E08-8E2C-4D4B-9E6C-EB7A53BD4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25" y="2327117"/>
            <a:ext cx="1432772" cy="10246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E42EFDB-4532-485D-89BD-E4148B7A8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24" y="3918611"/>
            <a:ext cx="1432773" cy="85891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99EC1C9-D6E0-4DAA-8209-519ADB032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77" y="98065"/>
            <a:ext cx="1225402" cy="12071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B1CF81B-DB70-49BF-9CE1-1F215058F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0213" y="159031"/>
            <a:ext cx="145097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34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08D159-666F-46E1-BDDC-A93F9BBB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Weitere</a:t>
            </a:r>
            <a:r>
              <a:rPr lang="hr-HR" dirty="0"/>
              <a:t> </a:t>
            </a:r>
            <a:r>
              <a:rPr lang="hr-HR" dirty="0" err="1"/>
              <a:t>mittelschulen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5A6B51-385B-422B-91BD-3A5A403B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>
                <a:solidFill>
                  <a:srgbClr val="00B050"/>
                </a:solidFill>
              </a:rPr>
              <a:t>Mittelschule</a:t>
            </a:r>
            <a:r>
              <a:rPr lang="hr-HR" b="1" dirty="0">
                <a:solidFill>
                  <a:srgbClr val="00B050"/>
                </a:solidFill>
              </a:rPr>
              <a:t> Novi Marof </a:t>
            </a:r>
            <a:r>
              <a:rPr lang="hr-HR" dirty="0"/>
              <a:t>– 3 </a:t>
            </a:r>
            <a:r>
              <a:rPr lang="hr-HR" dirty="0" err="1"/>
              <a:t>Programme</a:t>
            </a:r>
            <a:r>
              <a:rPr lang="hr-HR" dirty="0"/>
              <a:t>:  </a:t>
            </a:r>
            <a:r>
              <a:rPr lang="hr-HR" dirty="0" err="1"/>
              <a:t>Allgemeines</a:t>
            </a:r>
            <a:r>
              <a:rPr lang="hr-HR" dirty="0"/>
              <a:t> </a:t>
            </a:r>
            <a:r>
              <a:rPr lang="hr-HR" dirty="0" err="1"/>
              <a:t>Gymnasium</a:t>
            </a:r>
            <a:r>
              <a:rPr lang="hr-HR" dirty="0"/>
              <a:t>,  </a:t>
            </a:r>
            <a:r>
              <a:rPr lang="hr-HR" dirty="0" err="1"/>
              <a:t>Wirtschaft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Verkauf</a:t>
            </a:r>
            <a:endParaRPr lang="hr-HR" dirty="0"/>
          </a:p>
          <a:p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>
                <a:sym typeface="Wingdings" panose="05000000000000000000" pitchFamily="2" charset="2"/>
                <a:hlinkClick r:id="rId2"/>
              </a:rPr>
              <a:t>http://ss-novimarof.skole.hr/skola</a:t>
            </a: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r>
              <a:rPr lang="hr-HR" dirty="0"/>
              <a:t> </a:t>
            </a:r>
            <a:r>
              <a:rPr lang="hr-HR" b="1" dirty="0" err="1">
                <a:solidFill>
                  <a:srgbClr val="00B050"/>
                </a:solidFill>
              </a:rPr>
              <a:t>Fachoberschule</a:t>
            </a:r>
            <a:r>
              <a:rPr lang="hr-HR" b="1" dirty="0">
                <a:solidFill>
                  <a:srgbClr val="00B050"/>
                </a:solidFill>
              </a:rPr>
              <a:t> </a:t>
            </a:r>
            <a:r>
              <a:rPr lang="hr-HR" b="1" dirty="0" err="1">
                <a:solidFill>
                  <a:srgbClr val="00B050"/>
                </a:solidFill>
              </a:rPr>
              <a:t>in</a:t>
            </a:r>
            <a:r>
              <a:rPr lang="hr-HR" b="1" dirty="0">
                <a:solidFill>
                  <a:srgbClr val="00B050"/>
                </a:solidFill>
              </a:rPr>
              <a:t> Varaždin </a:t>
            </a:r>
            <a:r>
              <a:rPr lang="hr-HR" dirty="0"/>
              <a:t>– </a:t>
            </a:r>
            <a:r>
              <a:rPr lang="hr-HR" dirty="0" err="1"/>
              <a:t>bietet</a:t>
            </a:r>
            <a:r>
              <a:rPr lang="hr-HR" dirty="0"/>
              <a:t> </a:t>
            </a:r>
            <a:r>
              <a:rPr lang="hr-HR" dirty="0" err="1"/>
              <a:t>den</a:t>
            </a:r>
            <a:r>
              <a:rPr lang="hr-HR" dirty="0"/>
              <a:t> </a:t>
            </a:r>
            <a:r>
              <a:rPr lang="hr-HR" dirty="0" err="1"/>
              <a:t>Schülern</a:t>
            </a:r>
            <a:r>
              <a:rPr lang="hr-HR" dirty="0"/>
              <a:t> 17 </a:t>
            </a:r>
            <a:r>
              <a:rPr lang="hr-HR" dirty="0" err="1"/>
              <a:t>Fachberufe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.</a:t>
            </a:r>
          </a:p>
          <a:p>
            <a:r>
              <a:rPr lang="hr-HR" dirty="0"/>
              <a:t>Zum </a:t>
            </a:r>
            <a:r>
              <a:rPr lang="hr-HR" dirty="0" err="1"/>
              <a:t>Beispiel</a:t>
            </a:r>
            <a:r>
              <a:rPr lang="hr-HR" dirty="0"/>
              <a:t>:  Metzger, </a:t>
            </a:r>
            <a:r>
              <a:rPr lang="hr-HR" dirty="0" err="1"/>
              <a:t>Bäcker</a:t>
            </a:r>
            <a:r>
              <a:rPr lang="hr-HR" dirty="0"/>
              <a:t>, Schneider, </a:t>
            </a:r>
            <a:r>
              <a:rPr lang="hr-HR" dirty="0" err="1"/>
              <a:t>Friseur</a:t>
            </a:r>
            <a:r>
              <a:rPr lang="hr-HR" dirty="0"/>
              <a:t> …</a:t>
            </a:r>
          </a:p>
          <a:p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>
                <a:sym typeface="Wingdings" panose="05000000000000000000" pitchFamily="2" charset="2"/>
                <a:hlinkClick r:id="rId3"/>
              </a:rPr>
              <a:t>https://sss-vz.hr/</a:t>
            </a:r>
            <a:endParaRPr lang="hr-HR" dirty="0">
              <a:sym typeface="Wingdings" panose="05000000000000000000" pitchFamily="2" charset="2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CA5839A-A25D-4126-8051-2DB12BEA4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0" y="2139557"/>
            <a:ext cx="1285875" cy="78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1F57E3E-88FB-4183-A081-6487D38A4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7" y="4091962"/>
            <a:ext cx="1348968" cy="89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3274402-A28B-42DD-864C-618F916EF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77" y="98065"/>
            <a:ext cx="1225402" cy="12071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527CBB5-62DE-4CCE-A373-77F5BE986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0213" y="159031"/>
            <a:ext cx="145097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0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DFA35C-BC47-4D98-AE68-EA5DA1C9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>
                <a:solidFill>
                  <a:srgbClr val="00B050"/>
                </a:solidFill>
              </a:rPr>
              <a:t>Mittelschule</a:t>
            </a:r>
            <a:r>
              <a:rPr lang="hr-HR" b="1" dirty="0">
                <a:solidFill>
                  <a:srgbClr val="00B050"/>
                </a:solidFill>
              </a:rPr>
              <a:t> „</a:t>
            </a:r>
            <a:r>
              <a:rPr lang="hr-HR" b="1" dirty="0" err="1">
                <a:solidFill>
                  <a:srgbClr val="00B050"/>
                </a:solidFill>
              </a:rPr>
              <a:t>Arboretum</a:t>
            </a:r>
            <a:r>
              <a:rPr lang="hr-HR" b="1" dirty="0">
                <a:solidFill>
                  <a:srgbClr val="00B050"/>
                </a:solidFill>
              </a:rPr>
              <a:t> Opeka” </a:t>
            </a:r>
            <a:r>
              <a:rPr lang="hr-HR" dirty="0"/>
              <a:t>– </a:t>
            </a:r>
            <a:r>
              <a:rPr lang="hr-HR" dirty="0" err="1"/>
              <a:t>bietet</a:t>
            </a:r>
            <a:r>
              <a:rPr lang="hr-HR" dirty="0"/>
              <a:t> </a:t>
            </a:r>
            <a:r>
              <a:rPr lang="hr-HR" dirty="0" err="1"/>
              <a:t>verschiene</a:t>
            </a:r>
            <a:r>
              <a:rPr lang="hr-HR" dirty="0"/>
              <a:t> 3- </a:t>
            </a:r>
            <a:r>
              <a:rPr lang="hr-HR" dirty="0" err="1"/>
              <a:t>oder</a:t>
            </a:r>
            <a:r>
              <a:rPr lang="hr-HR" dirty="0"/>
              <a:t> 4-jährige </a:t>
            </a:r>
            <a:r>
              <a:rPr lang="hr-HR" dirty="0" err="1"/>
              <a:t>Richtungen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:  </a:t>
            </a:r>
            <a:r>
              <a:rPr lang="hr-HR" dirty="0" err="1"/>
              <a:t>Gärtner</a:t>
            </a:r>
            <a:r>
              <a:rPr lang="hr-HR" dirty="0"/>
              <a:t>, </a:t>
            </a:r>
            <a:r>
              <a:rPr lang="hr-HR" dirty="0" err="1"/>
              <a:t>Veternirärtechinker</a:t>
            </a:r>
            <a:r>
              <a:rPr lang="hr-HR" dirty="0"/>
              <a:t>, Florist, Koch ….</a:t>
            </a:r>
          </a:p>
          <a:p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>
                <a:sym typeface="Wingdings" panose="05000000000000000000" pitchFamily="2" charset="2"/>
                <a:hlinkClick r:id="rId2"/>
              </a:rPr>
              <a:t>http://ss-arboretumopeka-marcan.skole.hr/</a:t>
            </a:r>
            <a:endParaRPr lang="hr-HR" dirty="0">
              <a:sym typeface="Wingdings" panose="05000000000000000000" pitchFamily="2" charset="2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D7F675F-BE3B-48D8-88EA-0EC1471A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" y="2219325"/>
            <a:ext cx="1457325" cy="85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43C11AD-FBEA-4FF8-8A22-1AD4EFE9E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77" y="98065"/>
            <a:ext cx="1225402" cy="120711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102515F-69D4-475E-A94F-FD5BAB8CA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0213" y="159031"/>
            <a:ext cx="1450974" cy="1146147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68C14FEE-E5D1-4D32-8BB9-BC5DC347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hr-HR" dirty="0" err="1"/>
              <a:t>Weitere</a:t>
            </a:r>
            <a:r>
              <a:rPr lang="hr-HR" dirty="0"/>
              <a:t> </a:t>
            </a:r>
            <a:r>
              <a:rPr lang="hr-HR" dirty="0" err="1"/>
              <a:t>mittelschulen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46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308415" cy="12367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765" y="1"/>
            <a:ext cx="1431234" cy="123674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CA2BB072-4856-4047-BA4D-67011C808CE0}"/>
              </a:ext>
            </a:extLst>
          </p:cNvPr>
          <p:cNvSpPr txBox="1"/>
          <p:nvPr/>
        </p:nvSpPr>
        <p:spPr>
          <a:xfrm>
            <a:off x="1458100" y="474120"/>
            <a:ext cx="93026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buFont typeface="Wingdings" pitchFamily="2"/>
              <a:buChar char="Ø"/>
            </a:pPr>
            <a:r>
              <a:rPr lang="hr-HR" sz="3200" dirty="0" err="1">
                <a:solidFill>
                  <a:srgbClr val="000000"/>
                </a:solidFill>
              </a:rPr>
              <a:t>Klassen</a:t>
            </a:r>
            <a:r>
              <a:rPr lang="hr-HR" sz="3200" dirty="0">
                <a:solidFill>
                  <a:srgbClr val="000000"/>
                </a:solidFill>
              </a:rPr>
              <a:t> 1 – 8 – </a:t>
            </a:r>
            <a:r>
              <a:rPr lang="hr-HR" sz="3200" dirty="0" err="1">
                <a:solidFill>
                  <a:srgbClr val="000000"/>
                </a:solidFill>
              </a:rPr>
              <a:t>gesetzliche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Pflicht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in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Kroatien</a:t>
            </a:r>
            <a:endParaRPr lang="hr-HR" sz="3200" dirty="0">
              <a:solidFill>
                <a:srgbClr val="000000"/>
              </a:solidFill>
            </a:endParaRPr>
          </a:p>
          <a:p>
            <a:pPr marL="285750" lvl="0" indent="-285750" algn="l">
              <a:buFont typeface="Wingdings" pitchFamily="2"/>
              <a:buChar char="Ø"/>
            </a:pPr>
            <a:r>
              <a:rPr lang="hr-HR" sz="3200" dirty="0" err="1">
                <a:solidFill>
                  <a:srgbClr val="000000"/>
                </a:solidFill>
              </a:rPr>
              <a:t>Klassen</a:t>
            </a:r>
            <a:r>
              <a:rPr lang="hr-HR" sz="3200" dirty="0">
                <a:solidFill>
                  <a:srgbClr val="000000"/>
                </a:solidFill>
              </a:rPr>
              <a:t> 1 – 4  (</a:t>
            </a:r>
            <a:r>
              <a:rPr lang="hr-HR" sz="3200" dirty="0" err="1">
                <a:solidFill>
                  <a:srgbClr val="000000"/>
                </a:solidFill>
              </a:rPr>
              <a:t>eine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Lehrerin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unterrichtet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alle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Fächer</a:t>
            </a:r>
            <a:r>
              <a:rPr lang="hr-HR" sz="3200" dirty="0">
                <a:solidFill>
                  <a:srgbClr val="000000"/>
                </a:solidFill>
              </a:rPr>
              <a:t>,</a:t>
            </a:r>
          </a:p>
          <a:p>
            <a:pPr lvl="0" algn="l"/>
            <a:r>
              <a:rPr lang="hr-HR" sz="3200" dirty="0">
                <a:solidFill>
                  <a:srgbClr val="000000"/>
                </a:solidFill>
              </a:rPr>
              <a:t>          </a:t>
            </a:r>
            <a:r>
              <a:rPr lang="hr-HR" sz="3200" dirty="0" err="1">
                <a:solidFill>
                  <a:srgbClr val="000000"/>
                </a:solidFill>
              </a:rPr>
              <a:t>Fremdsprache</a:t>
            </a:r>
            <a:r>
              <a:rPr lang="hr-HR" sz="3200" dirty="0">
                <a:solidFill>
                  <a:srgbClr val="000000"/>
                </a:solidFill>
              </a:rPr>
              <a:t>, </a:t>
            </a:r>
            <a:r>
              <a:rPr lang="hr-HR" sz="3200" dirty="0" err="1">
                <a:solidFill>
                  <a:srgbClr val="000000"/>
                </a:solidFill>
              </a:rPr>
              <a:t>Religion</a:t>
            </a:r>
            <a:r>
              <a:rPr lang="hr-HR" sz="3200" dirty="0">
                <a:solidFill>
                  <a:srgbClr val="000000"/>
                </a:solidFill>
              </a:rPr>
              <a:t>, </a:t>
            </a:r>
            <a:r>
              <a:rPr lang="hr-HR" sz="3200" dirty="0" err="1">
                <a:solidFill>
                  <a:srgbClr val="000000"/>
                </a:solidFill>
              </a:rPr>
              <a:t>Informatik</a:t>
            </a:r>
            <a:r>
              <a:rPr lang="hr-HR" sz="3200" dirty="0">
                <a:solidFill>
                  <a:srgbClr val="000000"/>
                </a:solidFill>
              </a:rPr>
              <a:t> – </a:t>
            </a:r>
            <a:r>
              <a:rPr lang="hr-HR" sz="3200" dirty="0" err="1">
                <a:solidFill>
                  <a:srgbClr val="000000"/>
                </a:solidFill>
              </a:rPr>
              <a:t>Fachlehrer</a:t>
            </a:r>
            <a:r>
              <a:rPr lang="hr-HR" sz="3200" dirty="0">
                <a:solidFill>
                  <a:srgbClr val="000000"/>
                </a:solidFill>
              </a:rPr>
              <a:t>)</a:t>
            </a:r>
          </a:p>
          <a:p>
            <a:pPr marL="285750" lvl="0" indent="-285750" algn="l">
              <a:buFont typeface="Wingdings" pitchFamily="2"/>
              <a:buChar char="Ø"/>
            </a:pPr>
            <a:r>
              <a:rPr lang="hr-HR" sz="3200" dirty="0" err="1">
                <a:solidFill>
                  <a:srgbClr val="000000"/>
                </a:solidFill>
              </a:rPr>
              <a:t>Klassen</a:t>
            </a:r>
            <a:r>
              <a:rPr lang="hr-HR" sz="3200" dirty="0">
                <a:solidFill>
                  <a:srgbClr val="000000"/>
                </a:solidFill>
              </a:rPr>
              <a:t> 5 – 8 (</a:t>
            </a:r>
            <a:r>
              <a:rPr lang="hr-HR" sz="3200" dirty="0" err="1">
                <a:solidFill>
                  <a:srgbClr val="000000"/>
                </a:solidFill>
              </a:rPr>
              <a:t>jedes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Fach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hat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seinen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Lehrer</a:t>
            </a:r>
            <a:r>
              <a:rPr lang="hr-HR" sz="3200" dirty="0">
                <a:solidFill>
                  <a:srgbClr val="000000"/>
                </a:solidFill>
              </a:rPr>
              <a:t>)</a:t>
            </a:r>
          </a:p>
          <a:p>
            <a:pPr marL="285750" lvl="0" indent="-285750" algn="l">
              <a:buFont typeface="Wingdings" pitchFamily="2"/>
              <a:buChar char="Ø"/>
            </a:pPr>
            <a:r>
              <a:rPr lang="hr-HR" sz="3200" dirty="0" err="1">
                <a:solidFill>
                  <a:srgbClr val="000000"/>
                </a:solidFill>
              </a:rPr>
              <a:t>Wahlfächer</a:t>
            </a:r>
            <a:r>
              <a:rPr lang="hr-HR" sz="3200" dirty="0">
                <a:solidFill>
                  <a:srgbClr val="000000"/>
                </a:solidFill>
              </a:rPr>
              <a:t>: </a:t>
            </a:r>
            <a:r>
              <a:rPr lang="hr-HR" sz="3200" dirty="0" err="1">
                <a:solidFill>
                  <a:srgbClr val="000000"/>
                </a:solidFill>
              </a:rPr>
              <a:t>Fremdsprachen</a:t>
            </a:r>
            <a:r>
              <a:rPr lang="hr-HR" sz="3200" dirty="0">
                <a:solidFill>
                  <a:srgbClr val="000000"/>
                </a:solidFill>
              </a:rPr>
              <a:t>, </a:t>
            </a:r>
            <a:r>
              <a:rPr lang="hr-HR" sz="3200" dirty="0" err="1">
                <a:solidFill>
                  <a:srgbClr val="000000"/>
                </a:solidFill>
              </a:rPr>
              <a:t>Religion</a:t>
            </a:r>
            <a:r>
              <a:rPr lang="hr-HR" sz="3200" dirty="0">
                <a:solidFill>
                  <a:srgbClr val="000000"/>
                </a:solidFill>
              </a:rPr>
              <a:t>, </a:t>
            </a:r>
            <a:r>
              <a:rPr lang="hr-HR" sz="3200" dirty="0" err="1">
                <a:solidFill>
                  <a:srgbClr val="000000"/>
                </a:solidFill>
              </a:rPr>
              <a:t>Informatik</a:t>
            </a:r>
            <a:endParaRPr lang="hr-HR" sz="3200" dirty="0">
              <a:solidFill>
                <a:srgbClr val="000000"/>
              </a:solidFill>
            </a:endParaRPr>
          </a:p>
          <a:p>
            <a:pPr marL="285750" lvl="0" indent="-285750" algn="l">
              <a:buFont typeface="Wingdings" pitchFamily="2"/>
              <a:buChar char="Ø"/>
            </a:pPr>
            <a:r>
              <a:rPr lang="hr-HR" sz="3200" dirty="0" err="1">
                <a:solidFill>
                  <a:srgbClr val="000000"/>
                </a:solidFill>
              </a:rPr>
              <a:t>Diverse</a:t>
            </a:r>
            <a:r>
              <a:rPr lang="hr-HR" sz="3200" dirty="0">
                <a:solidFill>
                  <a:srgbClr val="000000"/>
                </a:solidFill>
              </a:rPr>
              <a:t> AG-s : </a:t>
            </a:r>
            <a:r>
              <a:rPr lang="hr-HR" sz="3200" dirty="0" err="1">
                <a:solidFill>
                  <a:srgbClr val="000000"/>
                </a:solidFill>
              </a:rPr>
              <a:t>Theater</a:t>
            </a:r>
            <a:r>
              <a:rPr lang="hr-HR" sz="3200" dirty="0">
                <a:solidFill>
                  <a:srgbClr val="000000"/>
                </a:solidFill>
              </a:rPr>
              <a:t>, Radio, </a:t>
            </a:r>
            <a:r>
              <a:rPr lang="hr-HR" sz="3200" dirty="0" err="1">
                <a:solidFill>
                  <a:srgbClr val="000000"/>
                </a:solidFill>
              </a:rPr>
              <a:t>Schulzeitung</a:t>
            </a:r>
            <a:r>
              <a:rPr lang="hr-HR" sz="3200" dirty="0">
                <a:solidFill>
                  <a:srgbClr val="000000"/>
                </a:solidFill>
              </a:rPr>
              <a:t>, Sport, Foto, ….</a:t>
            </a:r>
          </a:p>
          <a:p>
            <a:pPr marL="285750" lvl="0" indent="-285750" algn="l">
              <a:buFont typeface="Wingdings" pitchFamily="2"/>
              <a:buChar char="Ø"/>
            </a:pPr>
            <a:r>
              <a:rPr lang="hr-HR" sz="3200" dirty="0" err="1">
                <a:solidFill>
                  <a:srgbClr val="000000"/>
                </a:solidFill>
              </a:rPr>
              <a:t>Region</a:t>
            </a:r>
            <a:r>
              <a:rPr lang="hr-HR" sz="3200" dirty="0">
                <a:solidFill>
                  <a:srgbClr val="000000"/>
                </a:solidFill>
              </a:rPr>
              <a:t> Varaždin: </a:t>
            </a:r>
            <a:r>
              <a:rPr lang="hr-HR" sz="3200" dirty="0" err="1">
                <a:solidFill>
                  <a:srgbClr val="000000"/>
                </a:solidFill>
              </a:rPr>
              <a:t>Unterricht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nur</a:t>
            </a:r>
            <a:r>
              <a:rPr lang="hr-HR" sz="3200" dirty="0">
                <a:solidFill>
                  <a:srgbClr val="000000"/>
                </a:solidFill>
              </a:rPr>
              <a:t> am </a:t>
            </a:r>
            <a:r>
              <a:rPr lang="hr-HR" sz="3200" dirty="0" err="1">
                <a:solidFill>
                  <a:srgbClr val="000000"/>
                </a:solidFill>
              </a:rPr>
              <a:t>Vormittag</a:t>
            </a:r>
            <a:endParaRPr lang="hr-HR" sz="3200" dirty="0">
              <a:solidFill>
                <a:srgbClr val="000000"/>
              </a:solidFill>
            </a:endParaRPr>
          </a:p>
          <a:p>
            <a:pPr marL="285750" lvl="0" indent="-285750" algn="l">
              <a:buFont typeface="Wingdings" pitchFamily="2"/>
              <a:buChar char="Ø"/>
            </a:pPr>
            <a:r>
              <a:rPr lang="hr-HR" sz="3200" dirty="0" err="1">
                <a:solidFill>
                  <a:srgbClr val="000000"/>
                </a:solidFill>
              </a:rPr>
              <a:t>nach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der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Klasse</a:t>
            </a:r>
            <a:r>
              <a:rPr lang="hr-HR" sz="3200" dirty="0">
                <a:solidFill>
                  <a:srgbClr val="000000"/>
                </a:solidFill>
              </a:rPr>
              <a:t> 8 </a:t>
            </a:r>
            <a:r>
              <a:rPr lang="hr-HR" sz="3200" dirty="0" err="1">
                <a:solidFill>
                  <a:srgbClr val="000000"/>
                </a:solidFill>
              </a:rPr>
              <a:t>folgt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die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err="1">
                <a:solidFill>
                  <a:srgbClr val="000000"/>
                </a:solidFill>
              </a:rPr>
              <a:t>Mittelschule</a:t>
            </a:r>
            <a:endParaRPr lang="hr-HR" sz="3200" dirty="0">
              <a:solidFill>
                <a:srgbClr val="000000"/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123E4F08-AB2C-450E-B648-BB8D11E3D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1" y="5521989"/>
            <a:ext cx="2891838" cy="5656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7E57B1B-B838-47F7-820C-93599D5A0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6650" y="4744278"/>
            <a:ext cx="1695350" cy="13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89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8A0BCF-5671-E349-B328-B410DEBC1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51579" y="332267"/>
            <a:ext cx="7705712" cy="1284744"/>
          </a:xfrm>
        </p:spPr>
        <p:txBody>
          <a:bodyPr/>
          <a:lstStyle/>
          <a:p>
            <a:br>
              <a:rPr lang="hr-HR"/>
            </a:br>
            <a:r>
              <a:rPr lang="hr-HR" sz="4800"/>
              <a:t>Andere schulen</a:t>
            </a:r>
            <a:endParaRPr lang="sr-Latn-RS" sz="48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526454-1DE2-FE4E-BABF-CCE026F5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617012"/>
            <a:ext cx="9603275" cy="3450613"/>
          </a:xfrm>
        </p:spPr>
        <p:txBody>
          <a:bodyPr/>
          <a:lstStyle/>
          <a:p>
            <a:r>
              <a:rPr lang="hr-HR" dirty="0"/>
              <a:t>
</a:t>
            </a:r>
            <a:r>
              <a:rPr lang="hr-HR" dirty="0" err="1"/>
              <a:t>Musikschule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Varaždin
</a:t>
            </a:r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erste</a:t>
            </a:r>
            <a:r>
              <a:rPr lang="hr-HR" dirty="0"/>
              <a:t> </a:t>
            </a:r>
            <a:r>
              <a:rPr lang="hr-HR" dirty="0" err="1"/>
              <a:t>private</a:t>
            </a:r>
            <a:r>
              <a:rPr lang="hr-HR" dirty="0"/>
              <a:t> </a:t>
            </a:r>
            <a:r>
              <a:rPr lang="hr-HR" dirty="0" err="1"/>
              <a:t>Gymnasium</a:t>
            </a:r>
            <a:r>
              <a:rPr lang="hr-HR" dirty="0"/>
              <a:t> mit </a:t>
            </a:r>
            <a:r>
              <a:rPr lang="hr-HR" dirty="0" err="1"/>
              <a:t>dem</a:t>
            </a:r>
            <a:r>
              <a:rPr lang="hr-HR" dirty="0"/>
              <a:t> </a:t>
            </a:r>
            <a:r>
              <a:rPr lang="hr-HR" dirty="0" err="1"/>
              <a:t>Recht</a:t>
            </a:r>
            <a:r>
              <a:rPr lang="hr-HR" dirty="0"/>
              <a:t> </a:t>
            </a:r>
            <a:r>
              <a:rPr lang="hr-HR" dirty="0" err="1"/>
              <a:t>des</a:t>
            </a:r>
            <a:r>
              <a:rPr lang="hr-HR" dirty="0"/>
              <a:t> </a:t>
            </a:r>
            <a:r>
              <a:rPr lang="hr-HR" dirty="0" err="1"/>
              <a:t>Öffentlichen</a:t>
            </a:r>
            <a:r>
              <a:rPr lang="hr-HR" dirty="0"/>
              <a:t> Varaždin
</a:t>
            </a:r>
            <a:r>
              <a:rPr lang="hr-HR" dirty="0" err="1"/>
              <a:t>Privates</a:t>
            </a:r>
            <a:r>
              <a:rPr lang="hr-HR" dirty="0"/>
              <a:t> Varaždin-</a:t>
            </a:r>
            <a:r>
              <a:rPr lang="hr-HR" dirty="0" err="1"/>
              <a:t>Gymnasium</a:t>
            </a:r>
            <a:r>
              <a:rPr lang="hr-HR" dirty="0"/>
              <a:t> mit </a:t>
            </a:r>
            <a:r>
              <a:rPr lang="hr-HR" dirty="0" err="1"/>
              <a:t>dem</a:t>
            </a:r>
            <a:r>
              <a:rPr lang="hr-HR" dirty="0"/>
              <a:t> </a:t>
            </a:r>
            <a:r>
              <a:rPr lang="hr-HR" dirty="0" err="1"/>
              <a:t>Recht</a:t>
            </a:r>
            <a:r>
              <a:rPr lang="hr-HR" dirty="0"/>
              <a:t> </a:t>
            </a:r>
            <a:r>
              <a:rPr lang="hr-HR" dirty="0" err="1"/>
              <a:t>auf</a:t>
            </a:r>
            <a:r>
              <a:rPr lang="hr-HR" dirty="0"/>
              <a:t> </a:t>
            </a:r>
            <a:r>
              <a:rPr lang="hr-HR" dirty="0" err="1"/>
              <a:t>öffentlichen</a:t>
            </a:r>
            <a:r>
              <a:rPr lang="hr-HR" dirty="0"/>
              <a:t> </a:t>
            </a:r>
            <a:r>
              <a:rPr lang="hr-HR" dirty="0" err="1"/>
              <a:t>Zugang</a:t>
            </a:r>
            <a:r>
              <a:rPr lang="hr-HR" dirty="0"/>
              <a:t>
</a:t>
            </a:r>
            <a:r>
              <a:rPr lang="hr-HR" dirty="0" err="1"/>
              <a:t>Gymnasium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Maruševac</a:t>
            </a:r>
            <a:r>
              <a:rPr lang="hr-HR" dirty="0"/>
              <a:t> mit </a:t>
            </a:r>
            <a:r>
              <a:rPr lang="hr-HR" dirty="0" err="1"/>
              <a:t>dem</a:t>
            </a:r>
            <a:r>
              <a:rPr lang="hr-HR" dirty="0"/>
              <a:t> </a:t>
            </a:r>
            <a:r>
              <a:rPr lang="hr-HR" dirty="0" err="1"/>
              <a:t>Recht</a:t>
            </a:r>
            <a:r>
              <a:rPr lang="hr-HR" dirty="0"/>
              <a:t>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Öffentlichkeit</a:t>
            </a:r>
            <a:endParaRPr 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79" y="4310386"/>
            <a:ext cx="3514121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43698"/>
            <a:ext cx="3454399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77" y="332266"/>
            <a:ext cx="1225402" cy="120711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5913" y="332266"/>
            <a:ext cx="145097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96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92208B8-C59E-4CCE-BBAB-377C724F9F94}"/>
              </a:ext>
            </a:extLst>
          </p:cNvPr>
          <p:cNvSpPr txBox="1"/>
          <p:nvPr/>
        </p:nvSpPr>
        <p:spPr>
          <a:xfrm>
            <a:off x="4760736" y="384242"/>
            <a:ext cx="6440664" cy="4873558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DANKE FÜR EURE AUFMERKSAMKEIT!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030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4DFCDF4-06D6-413D-97F9-A3F979FC1FAF}"/>
              </a:ext>
            </a:extLst>
          </p:cNvPr>
          <p:cNvSpPr txBox="1"/>
          <p:nvPr/>
        </p:nvSpPr>
        <p:spPr>
          <a:xfrm>
            <a:off x="2079169" y="5647341"/>
            <a:ext cx="752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451578" y="121367"/>
            <a:ext cx="9603275" cy="812354"/>
          </a:xfrm>
        </p:spPr>
        <p:txBody>
          <a:bodyPr>
            <a:normAutofit/>
          </a:bodyPr>
          <a:lstStyle/>
          <a:p>
            <a:r>
              <a:rPr lang="hr-HR" sz="4800" dirty="0" err="1"/>
              <a:t>Quellen</a:t>
            </a:r>
            <a:endParaRPr lang="hr-HR" sz="48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1451578" y="804876"/>
            <a:ext cx="11071726" cy="5367130"/>
          </a:xfrm>
        </p:spPr>
        <p:txBody>
          <a:bodyPr>
            <a:normAutofit fontScale="70000" lnSpcReduction="20000"/>
          </a:bodyPr>
          <a:lstStyle/>
          <a:p>
            <a:r>
              <a:rPr lang="hr-HR" dirty="0">
                <a:hlinkClick r:id="rId2"/>
              </a:rPr>
              <a:t>https://www.upisi.hr/upisi/</a:t>
            </a:r>
            <a:endParaRPr lang="hr-HR" dirty="0"/>
          </a:p>
          <a:p>
            <a:r>
              <a:rPr lang="hr-HR" dirty="0">
                <a:hlinkClick r:id="rId3"/>
              </a:rPr>
              <a:t>https://www.upisi.hr/docs/Publikacija_redovni.pdf</a:t>
            </a:r>
            <a:endParaRPr lang="hr-HR" dirty="0"/>
          </a:p>
          <a:p>
            <a:r>
              <a:rPr lang="hr-HR" dirty="0">
                <a:hlinkClick r:id="rId4" action="ppaction://hlinkfile"/>
              </a:rPr>
              <a:t>file:///C:/Users/Acer/AppData/Local/Temp/Brosura_Odaberi_svoju_skolu.pdf</a:t>
            </a:r>
            <a:endParaRPr lang="hr-HR" dirty="0"/>
          </a:p>
          <a:p>
            <a:r>
              <a:rPr lang="hr-HR" dirty="0">
                <a:hlinkClick r:id="rId5"/>
              </a:rPr>
              <a:t>https://varazdinski.net.hr/vijesti/drustvo/3833952/srednje-skole-u-varazdinskoj-zupaniji-spremne-su-za-upise-ucenika/</a:t>
            </a:r>
            <a:endParaRPr lang="hr-HR" dirty="0"/>
          </a:p>
          <a:p>
            <a:r>
              <a:rPr lang="hr-HR" dirty="0">
                <a:hlinkClick r:id="rId6"/>
              </a:rPr>
              <a:t>https://regionalni.com/stromar-osmasima-porucio-nemojte-upisivati-programe-za-koje-je-previse-kandidata-a-nema-posla-20199/</a:t>
            </a:r>
            <a:endParaRPr lang="hr-HR" dirty="0"/>
          </a:p>
          <a:p>
            <a:r>
              <a:rPr lang="hr-HR" dirty="0">
                <a:hlinkClick r:id="rId7"/>
              </a:rPr>
              <a:t>https://www.varazdinske-vijesti.hr/obrazovanje/na-varazdinskom-placu-osmasima-se-kreativno-predstavile-srednje-skole-25091/</a:t>
            </a:r>
            <a:endParaRPr lang="hr-HR" dirty="0"/>
          </a:p>
          <a:p>
            <a:r>
              <a:rPr lang="hr-HR" dirty="0">
                <a:hlinkClick r:id="rId8"/>
              </a:rPr>
              <a:t>http://www.gimnazija-varazdin.skole.hr/skola</a:t>
            </a:r>
            <a:endParaRPr lang="hr-HR" dirty="0"/>
          </a:p>
          <a:p>
            <a:r>
              <a:rPr lang="hr-HR" dirty="0">
                <a:sym typeface="Wingdings" panose="05000000000000000000" pitchFamily="2" charset="2"/>
                <a:hlinkClick r:id="rId9"/>
              </a:rPr>
              <a:t>https://ess.hr/index.php</a:t>
            </a:r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  <a:hlinkClick r:id="rId10"/>
              </a:rPr>
              <a:t>https://www.rudarska.hr/</a:t>
            </a:r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  <a:hlinkClick r:id="rId11"/>
              </a:rPr>
              <a:t>http://ss-novimarof.skole.hr/skola</a:t>
            </a:r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hlinkClick r:id="rId12"/>
              </a:rPr>
              <a:t>http://www.ss-ivanec.hr/</a:t>
            </a:r>
            <a:endParaRPr lang="hr-HR" dirty="0"/>
          </a:p>
          <a:p>
            <a:r>
              <a:rPr lang="hr-HR" dirty="0">
                <a:hlinkClick r:id="rId13"/>
              </a:rPr>
              <a:t>http://www.gimnazija-druga-vz.skole.hr/</a:t>
            </a:r>
            <a:endParaRPr lang="hr-HR" dirty="0"/>
          </a:p>
          <a:p>
            <a:r>
              <a:rPr lang="hr-HR" dirty="0">
                <a:hlinkClick r:id="rId14"/>
              </a:rPr>
              <a:t>https://www.medskvz.org/web/</a:t>
            </a:r>
            <a:endParaRPr lang="hr-HR" dirty="0"/>
          </a:p>
          <a:p>
            <a:r>
              <a:rPr lang="hr-HR" dirty="0">
                <a:sym typeface="Wingdings" panose="05000000000000000000" pitchFamily="2" charset="2"/>
                <a:hlinkClick r:id="rId15"/>
              </a:rPr>
              <a:t>http://ss-arboretumopeka-marcan.skole.hr/</a:t>
            </a:r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  <a:hlinkClick r:id="rId16"/>
              </a:rPr>
              <a:t>https://sss-vz.hr/</a:t>
            </a:r>
            <a:endParaRPr lang="hr-HR" dirty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endParaRPr lang="hr-HR" dirty="0"/>
          </a:p>
          <a:p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176" y="201320"/>
            <a:ext cx="1225402" cy="1207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29366" y="201320"/>
            <a:ext cx="145097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7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3211" y="343123"/>
            <a:ext cx="10263343" cy="990154"/>
          </a:xfrm>
        </p:spPr>
        <p:txBody>
          <a:bodyPr>
            <a:normAutofit/>
          </a:bodyPr>
          <a:lstStyle/>
          <a:p>
            <a:r>
              <a:rPr lang="hr-HR" sz="3600" dirty="0"/>
              <a:t>EINSCHREIBUNG IN DIE MITTELSCHULE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2"/>
            <a:ext cx="1225402" cy="1207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241" y="0"/>
            <a:ext cx="1528154" cy="120711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24825FD-3E09-40F1-ACD1-15EB70E1FB4D}"/>
              </a:ext>
            </a:extLst>
          </p:cNvPr>
          <p:cNvSpPr txBox="1"/>
          <p:nvPr/>
        </p:nvSpPr>
        <p:spPr>
          <a:xfrm>
            <a:off x="282241" y="2167595"/>
            <a:ext cx="1190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/>
              <a:t>WORKSHOPS IN DER SCHULE DURCH DAS GANZE SCHULJAHR (</a:t>
            </a:r>
            <a:r>
              <a:rPr lang="hr-HR" b="1" dirty="0" err="1"/>
              <a:t>Schulpädagogin</a:t>
            </a:r>
            <a:r>
              <a:rPr lang="hr-HR" b="1" dirty="0"/>
              <a:t>, </a:t>
            </a:r>
            <a:r>
              <a:rPr lang="hr-HR" b="1" dirty="0" err="1"/>
              <a:t>Schulpsychologin</a:t>
            </a:r>
            <a:r>
              <a:rPr lang="hr-HR" b="1" dirty="0"/>
              <a:t>)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764E22E-514C-4AFB-A590-AC21ACD58643}"/>
              </a:ext>
            </a:extLst>
          </p:cNvPr>
          <p:cNvSpPr txBox="1"/>
          <p:nvPr/>
        </p:nvSpPr>
        <p:spPr>
          <a:xfrm>
            <a:off x="282241" y="2876586"/>
            <a:ext cx="1114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b="1" dirty="0"/>
              <a:t>GESUNDHEITSKONTROLLE BEI DEM SCHULARZT ( </a:t>
            </a:r>
            <a:r>
              <a:rPr lang="hr-HR" b="1" dirty="0" err="1"/>
              <a:t>meistens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den</a:t>
            </a:r>
            <a:r>
              <a:rPr lang="hr-HR" b="1" dirty="0"/>
              <a:t> </a:t>
            </a:r>
            <a:r>
              <a:rPr lang="hr-HR" b="1" dirty="0" err="1"/>
              <a:t>Wintermonaten</a:t>
            </a:r>
            <a:r>
              <a:rPr lang="hr-HR" b="1" dirty="0"/>
              <a:t>)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C4D1485-77A2-4C80-9091-BE638A9528C7}"/>
              </a:ext>
            </a:extLst>
          </p:cNvPr>
          <p:cNvSpPr txBox="1"/>
          <p:nvPr/>
        </p:nvSpPr>
        <p:spPr>
          <a:xfrm>
            <a:off x="282241" y="3585577"/>
            <a:ext cx="1114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/>
              <a:t>PRÄSENTATION/VORSTELLUNG DER MITTELSCHULEN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22E7AE3-AD71-4567-A69D-EE4B9E4B3A4B}"/>
              </a:ext>
            </a:extLst>
          </p:cNvPr>
          <p:cNvSpPr txBox="1"/>
          <p:nvPr/>
        </p:nvSpPr>
        <p:spPr>
          <a:xfrm>
            <a:off x="282240" y="4294568"/>
            <a:ext cx="1114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/>
              <a:t>ANMELDUNG IN DIE EINSCHREIBUNGSAPP: https://www.upisi.hr/</a:t>
            </a:r>
          </a:p>
        </p:txBody>
      </p:sp>
    </p:spTree>
    <p:extLst>
      <p:ext uri="{BB962C8B-B14F-4D97-AF65-F5344CB8AC3E}">
        <p14:creationId xmlns:p14="http://schemas.microsoft.com/office/powerpoint/2010/main" val="313540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pod, osoba, na zatvorenom, sport&#10;&#10;Opis je automatski generiran">
            <a:extLst>
              <a:ext uri="{FF2B5EF4-FFF2-40B4-BE49-F238E27FC236}">
                <a16:creationId xmlns:a16="http://schemas.microsoft.com/office/drawing/2014/main" id="{DAA4D08F-5A09-4078-9F39-10A62A70A9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9655445" y="1847176"/>
            <a:ext cx="2535950" cy="421195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701" y="108480"/>
            <a:ext cx="10263343" cy="99015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dirty="0"/>
              <a:t>EINSCHREIBUNG IN DIE MITTELSCHULE</a:t>
            </a:r>
            <a:br>
              <a:rPr lang="hr-HR" sz="3600" dirty="0"/>
            </a:br>
            <a:endParaRPr lang="hr-HR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2"/>
            <a:ext cx="1225402" cy="1207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241" y="0"/>
            <a:ext cx="1528154" cy="120711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24825FD-3E09-40F1-ACD1-15EB70E1FB4D}"/>
              </a:ext>
            </a:extLst>
          </p:cNvPr>
          <p:cNvSpPr txBox="1"/>
          <p:nvPr/>
        </p:nvSpPr>
        <p:spPr>
          <a:xfrm>
            <a:off x="-132522" y="1207113"/>
            <a:ext cx="1247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WORKSHOPS IN DER SCHULE FÜR DIE SCHÜLER 8. KLASSE DURCH DAS GANZE SCHULJAHR: </a:t>
            </a:r>
            <a:r>
              <a:rPr lang="hr-HR" sz="2000" b="1" dirty="0" err="1"/>
              <a:t>Professionelle</a:t>
            </a:r>
            <a:r>
              <a:rPr lang="hr-HR" sz="2000" b="1" dirty="0"/>
              <a:t> </a:t>
            </a:r>
            <a:r>
              <a:rPr lang="hr-HR" sz="2000" b="1" dirty="0" err="1"/>
              <a:t>Entwicklung</a:t>
            </a:r>
            <a:r>
              <a:rPr lang="hr-HR" sz="2000" b="1" dirty="0"/>
              <a:t>/ </a:t>
            </a:r>
            <a:r>
              <a:rPr lang="hr-HR" sz="2000" b="1" dirty="0" err="1"/>
              <a:t>Berufliche</a:t>
            </a:r>
            <a:r>
              <a:rPr lang="hr-HR" sz="2000" b="1" dirty="0"/>
              <a:t> </a:t>
            </a:r>
            <a:r>
              <a:rPr lang="hr-HR" sz="2000" b="1" dirty="0" err="1"/>
              <a:t>Orientierung</a:t>
            </a:r>
            <a:endParaRPr lang="hr-HR" sz="2000" b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19201C6-A032-4B31-96E9-0BE71088FB92}"/>
              </a:ext>
            </a:extLst>
          </p:cNvPr>
          <p:cNvSpPr txBox="1"/>
          <p:nvPr/>
        </p:nvSpPr>
        <p:spPr>
          <a:xfrm>
            <a:off x="-1" y="1918763"/>
            <a:ext cx="121913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err="1"/>
              <a:t>beginnt</a:t>
            </a:r>
            <a:r>
              <a:rPr lang="hr-HR" dirty="0"/>
              <a:t> mit </a:t>
            </a:r>
            <a:r>
              <a:rPr lang="hr-HR" dirty="0" err="1"/>
              <a:t>dem</a:t>
            </a:r>
            <a:r>
              <a:rPr lang="hr-HR" dirty="0"/>
              <a:t> </a:t>
            </a:r>
            <a:r>
              <a:rPr lang="hr-HR" dirty="0" err="1"/>
              <a:t>Prozess</a:t>
            </a:r>
            <a:r>
              <a:rPr lang="hr-HR" dirty="0"/>
              <a:t> </a:t>
            </a:r>
            <a:r>
              <a:rPr lang="hr-HR" dirty="0" err="1"/>
              <a:t>des</a:t>
            </a:r>
            <a:r>
              <a:rPr lang="hr-HR" dirty="0"/>
              <a:t> </a:t>
            </a:r>
            <a:r>
              <a:rPr lang="hr-HR" dirty="0" err="1"/>
              <a:t>Lernens</a:t>
            </a:r>
            <a:r>
              <a:rPr lang="hr-HR" dirty="0"/>
              <a:t> </a:t>
            </a:r>
            <a:r>
              <a:rPr lang="hr-HR" dirty="0" err="1"/>
              <a:t>über</a:t>
            </a:r>
            <a:r>
              <a:rPr lang="hr-HR" dirty="0"/>
              <a:t> </a:t>
            </a:r>
            <a:r>
              <a:rPr lang="hr-HR" dirty="0" err="1"/>
              <a:t>eigene</a:t>
            </a:r>
            <a:r>
              <a:rPr lang="hr-HR" dirty="0"/>
              <a:t> </a:t>
            </a:r>
            <a:r>
              <a:rPr lang="hr-HR" dirty="0" err="1"/>
              <a:t>Fähigkeiten</a:t>
            </a:r>
            <a:r>
              <a:rPr lang="hr-HR" dirty="0"/>
              <a:t>, </a:t>
            </a:r>
            <a:r>
              <a:rPr lang="hr-HR" dirty="0" err="1"/>
              <a:t>Werte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Interessen</a:t>
            </a:r>
            <a:r>
              <a:rPr lang="hr-HR" dirty="0"/>
              <a:t>,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Erkundung</a:t>
            </a:r>
            <a:r>
              <a:rPr lang="hr-HR" dirty="0"/>
              <a:t>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Arbeitswelt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Suche</a:t>
            </a:r>
            <a:r>
              <a:rPr lang="hr-HR" dirty="0"/>
              <a:t> </a:t>
            </a:r>
            <a:r>
              <a:rPr lang="hr-HR" dirty="0" err="1"/>
              <a:t>nach</a:t>
            </a:r>
            <a:r>
              <a:rPr lang="hr-HR" dirty="0"/>
              <a:t> </a:t>
            </a:r>
            <a:r>
              <a:rPr lang="hr-HR" dirty="0" err="1"/>
              <a:t>dem</a:t>
            </a:r>
            <a:r>
              <a:rPr lang="hr-HR" dirty="0"/>
              <a:t> </a:t>
            </a:r>
            <a:r>
              <a:rPr lang="hr-HR" dirty="0" err="1"/>
              <a:t>richtigen</a:t>
            </a:r>
            <a:r>
              <a:rPr lang="hr-HR" dirty="0"/>
              <a:t> </a:t>
            </a:r>
            <a:r>
              <a:rPr lang="hr-HR" dirty="0" err="1"/>
              <a:t>Weg</a:t>
            </a:r>
            <a:r>
              <a:rPr lang="hr-HR" dirty="0"/>
              <a:t> </a:t>
            </a:r>
            <a:r>
              <a:rPr lang="hr-HR" dirty="0" err="1"/>
              <a:t>für</a:t>
            </a:r>
            <a:r>
              <a:rPr lang="hr-HR" dirty="0"/>
              <a:t> jeden </a:t>
            </a:r>
            <a:r>
              <a:rPr lang="hr-HR" dirty="0" err="1"/>
              <a:t>Schüler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err="1"/>
              <a:t>wichtig</a:t>
            </a:r>
            <a:r>
              <a:rPr lang="hr-HR" dirty="0"/>
              <a:t>: </a:t>
            </a:r>
            <a:r>
              <a:rPr lang="hr-HR" dirty="0" err="1"/>
              <a:t>unseren</a:t>
            </a:r>
            <a:r>
              <a:rPr lang="hr-HR" dirty="0"/>
              <a:t> </a:t>
            </a:r>
            <a:r>
              <a:rPr lang="hr-HR" dirty="0" err="1"/>
              <a:t>Schülern</a:t>
            </a:r>
            <a:r>
              <a:rPr lang="hr-HR" dirty="0"/>
              <a:t> </a:t>
            </a:r>
            <a:r>
              <a:rPr lang="hr-HR" dirty="0" err="1"/>
              <a:t>beizubringen</a:t>
            </a:r>
            <a:r>
              <a:rPr lang="hr-HR" dirty="0"/>
              <a:t>, </a:t>
            </a:r>
            <a:r>
              <a:rPr lang="hr-HR" dirty="0" err="1"/>
              <a:t>dass</a:t>
            </a:r>
            <a:r>
              <a:rPr lang="hr-HR" dirty="0"/>
              <a:t> </a:t>
            </a: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berufliche</a:t>
            </a:r>
            <a:r>
              <a:rPr lang="hr-HR" dirty="0"/>
              <a:t> </a:t>
            </a:r>
            <a:r>
              <a:rPr lang="hr-HR" dirty="0" err="1"/>
              <a:t>Entwicklung</a:t>
            </a:r>
            <a:r>
              <a:rPr lang="hr-HR" dirty="0"/>
              <a:t> </a:t>
            </a:r>
            <a:r>
              <a:rPr lang="hr-HR" dirty="0" err="1"/>
              <a:t>nicht</a:t>
            </a:r>
            <a:r>
              <a:rPr lang="hr-HR" dirty="0"/>
              <a:t> mit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Berufswahl</a:t>
            </a:r>
            <a:r>
              <a:rPr lang="hr-HR" dirty="0"/>
              <a:t> </a:t>
            </a:r>
            <a:r>
              <a:rPr lang="hr-HR" dirty="0" err="1"/>
              <a:t>endet</a:t>
            </a:r>
            <a:r>
              <a:rPr lang="hr-HR" dirty="0"/>
              <a:t>, </a:t>
            </a:r>
            <a:r>
              <a:rPr lang="hr-HR" dirty="0" err="1"/>
              <a:t>sondern</a:t>
            </a:r>
            <a:r>
              <a:rPr lang="hr-HR" dirty="0"/>
              <a:t> </a:t>
            </a:r>
            <a:r>
              <a:rPr lang="hr-HR" dirty="0" err="1"/>
              <a:t>sich</a:t>
            </a:r>
            <a:r>
              <a:rPr lang="hr-HR" dirty="0"/>
              <a:t> </a:t>
            </a:r>
            <a:r>
              <a:rPr lang="hr-HR" dirty="0" err="1"/>
              <a:t>fortsetzt</a:t>
            </a:r>
            <a:r>
              <a:rPr lang="hr-HR" dirty="0"/>
              <a:t>, </a:t>
            </a:r>
            <a:r>
              <a:rPr lang="hr-HR" dirty="0" err="1"/>
              <a:t>wenn</a:t>
            </a:r>
            <a:r>
              <a:rPr lang="hr-HR" dirty="0"/>
              <a:t> </a:t>
            </a:r>
            <a:r>
              <a:rPr lang="hr-HR" dirty="0" err="1"/>
              <a:t>wir</a:t>
            </a:r>
            <a:r>
              <a:rPr lang="hr-HR" dirty="0"/>
              <a:t> </a:t>
            </a:r>
            <a:r>
              <a:rPr lang="hr-HR" dirty="0" err="1"/>
              <a:t>wachsen</a:t>
            </a:r>
            <a:r>
              <a:rPr lang="hr-HR" dirty="0"/>
              <a:t>, </a:t>
            </a:r>
            <a:r>
              <a:rPr lang="hr-HR" dirty="0" err="1"/>
              <a:t>uns</a:t>
            </a:r>
            <a:r>
              <a:rPr lang="hr-HR" dirty="0"/>
              <a:t> </a:t>
            </a:r>
            <a:r>
              <a:rPr lang="hr-HR" dirty="0" err="1"/>
              <a:t>entwickeln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uns</a:t>
            </a:r>
            <a:r>
              <a:rPr lang="hr-HR" dirty="0"/>
              <a:t> </a:t>
            </a:r>
            <a:r>
              <a:rPr lang="hr-HR" dirty="0" err="1"/>
              <a:t>verändern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err="1"/>
              <a:t>durch</a:t>
            </a:r>
            <a:r>
              <a:rPr lang="hr-HR" dirty="0"/>
              <a:t> </a:t>
            </a:r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Schuljahr</a:t>
            </a:r>
            <a:r>
              <a:rPr lang="hr-HR" dirty="0"/>
              <a:t> </a:t>
            </a:r>
            <a:r>
              <a:rPr lang="hr-HR" dirty="0" err="1"/>
              <a:t>kritisches</a:t>
            </a:r>
            <a:r>
              <a:rPr lang="hr-HR" dirty="0"/>
              <a:t> </a:t>
            </a:r>
            <a:r>
              <a:rPr lang="hr-HR" dirty="0" err="1"/>
              <a:t>Denken</a:t>
            </a:r>
            <a:r>
              <a:rPr lang="hr-HR" dirty="0"/>
              <a:t> </a:t>
            </a:r>
            <a:r>
              <a:rPr lang="hr-HR" dirty="0" err="1"/>
              <a:t>durch</a:t>
            </a:r>
            <a:r>
              <a:rPr lang="hr-HR" dirty="0"/>
              <a:t> </a:t>
            </a:r>
            <a:r>
              <a:rPr lang="hr-HR" dirty="0" err="1"/>
              <a:t>folgende</a:t>
            </a:r>
            <a:r>
              <a:rPr lang="hr-HR" dirty="0"/>
              <a:t> </a:t>
            </a:r>
            <a:r>
              <a:rPr lang="hr-HR" dirty="0" err="1"/>
              <a:t>Workshops</a:t>
            </a:r>
            <a:r>
              <a:rPr lang="hr-HR" dirty="0"/>
              <a:t> </a:t>
            </a:r>
            <a:r>
              <a:rPr lang="hr-HR" dirty="0" err="1"/>
              <a:t>entwickeln</a:t>
            </a:r>
            <a:r>
              <a:rPr lang="hr-HR" dirty="0"/>
              <a:t>: </a:t>
            </a:r>
          </a:p>
          <a:p>
            <a:r>
              <a:rPr lang="hr-HR" dirty="0"/>
              <a:t>     -</a:t>
            </a:r>
            <a:r>
              <a:rPr lang="hr-HR" dirty="0" err="1"/>
              <a:t>Sich</a:t>
            </a:r>
            <a:r>
              <a:rPr lang="hr-HR" dirty="0"/>
              <a:t> </a:t>
            </a:r>
            <a:r>
              <a:rPr lang="hr-HR" dirty="0" err="1"/>
              <a:t>selbst</a:t>
            </a:r>
            <a:r>
              <a:rPr lang="hr-HR" dirty="0"/>
              <a:t> </a:t>
            </a:r>
            <a:r>
              <a:rPr lang="hr-HR" dirty="0" err="1"/>
              <a:t>kennenlernen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Entscheidungen</a:t>
            </a:r>
            <a:r>
              <a:rPr lang="hr-HR" dirty="0"/>
              <a:t> </a:t>
            </a:r>
            <a:r>
              <a:rPr lang="hr-HR" dirty="0" err="1"/>
              <a:t>treffen</a:t>
            </a:r>
            <a:endParaRPr lang="hr-HR" dirty="0"/>
          </a:p>
          <a:p>
            <a:r>
              <a:rPr lang="hr-HR" dirty="0"/>
              <a:t>     - </a:t>
            </a:r>
            <a:r>
              <a:rPr lang="hr-HR" dirty="0" err="1"/>
              <a:t>Arbeitswelt</a:t>
            </a:r>
            <a:r>
              <a:rPr lang="hr-HR" dirty="0"/>
              <a:t> </a:t>
            </a:r>
            <a:r>
              <a:rPr lang="hr-HR" dirty="0" err="1"/>
              <a:t>kennenlernen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Möglichkeiten</a:t>
            </a:r>
            <a:r>
              <a:rPr lang="hr-HR" dirty="0"/>
              <a:t> </a:t>
            </a:r>
            <a:r>
              <a:rPr lang="hr-HR" dirty="0" err="1"/>
              <a:t>eröffnen</a:t>
            </a:r>
            <a:r>
              <a:rPr lang="hr-HR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 err="1"/>
              <a:t>Eltern</a:t>
            </a:r>
            <a:r>
              <a:rPr lang="hr-HR" dirty="0"/>
              <a:t> </a:t>
            </a:r>
            <a:r>
              <a:rPr lang="hr-HR" dirty="0" err="1"/>
              <a:t>durch</a:t>
            </a:r>
            <a:r>
              <a:rPr lang="hr-HR" dirty="0"/>
              <a:t> </a:t>
            </a:r>
            <a:r>
              <a:rPr lang="hr-HR" dirty="0" err="1"/>
              <a:t>Elterntreffen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individuelle</a:t>
            </a:r>
            <a:r>
              <a:rPr lang="hr-HR" dirty="0"/>
              <a:t> </a:t>
            </a:r>
            <a:r>
              <a:rPr lang="hr-HR" dirty="0" err="1"/>
              <a:t>Gespräche</a:t>
            </a:r>
            <a:r>
              <a:rPr lang="hr-HR" dirty="0"/>
              <a:t> </a:t>
            </a:r>
            <a:r>
              <a:rPr lang="hr-HR" dirty="0" err="1"/>
              <a:t>auf</a:t>
            </a:r>
            <a:r>
              <a:rPr lang="hr-HR" dirty="0"/>
              <a:t> </a:t>
            </a:r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Prozes</a:t>
            </a:r>
            <a:r>
              <a:rPr lang="hr-HR" dirty="0"/>
              <a:t>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Unterstützung</a:t>
            </a:r>
            <a:r>
              <a:rPr lang="hr-HR" dirty="0"/>
              <a:t> (</a:t>
            </a:r>
            <a:r>
              <a:rPr lang="hr-HR" dirty="0" err="1"/>
              <a:t>Erfahrungsratschläge</a:t>
            </a:r>
            <a:r>
              <a:rPr lang="hr-HR" dirty="0"/>
              <a:t>) </a:t>
            </a:r>
            <a:r>
              <a:rPr lang="hr-HR" dirty="0" err="1"/>
              <a:t>des</a:t>
            </a:r>
            <a:r>
              <a:rPr lang="hr-HR" dirty="0"/>
              <a:t> </a:t>
            </a:r>
            <a:r>
              <a:rPr lang="hr-HR" dirty="0" err="1"/>
              <a:t>Kindes</a:t>
            </a:r>
            <a:r>
              <a:rPr lang="hr-HR" dirty="0"/>
              <a:t> </a:t>
            </a:r>
            <a:r>
              <a:rPr lang="hr-HR" dirty="0" err="1"/>
              <a:t>vorbereiten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420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3211" y="343123"/>
            <a:ext cx="10263343" cy="990154"/>
          </a:xfrm>
        </p:spPr>
        <p:txBody>
          <a:bodyPr>
            <a:normAutofit/>
          </a:bodyPr>
          <a:lstStyle/>
          <a:p>
            <a:r>
              <a:rPr lang="hr-HR" sz="3600" dirty="0"/>
              <a:t>EINSCHREIBUNG IN DIE MITTELSCHULE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2"/>
            <a:ext cx="1225402" cy="1207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241" y="0"/>
            <a:ext cx="1528154" cy="120711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24825FD-3E09-40F1-ACD1-15EB70E1FB4D}"/>
              </a:ext>
            </a:extLst>
          </p:cNvPr>
          <p:cNvSpPr txBox="1"/>
          <p:nvPr/>
        </p:nvSpPr>
        <p:spPr>
          <a:xfrm>
            <a:off x="1447588" y="1472518"/>
            <a:ext cx="1114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PRÄSENTATION/VORSTELLUNG  ALLER MITTELSCHULEN AUS DER REGION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F1E2B6C-0D1C-4857-9016-45ED58E12293}"/>
              </a:ext>
            </a:extLst>
          </p:cNvPr>
          <p:cNvSpPr txBox="1"/>
          <p:nvPr/>
        </p:nvSpPr>
        <p:spPr>
          <a:xfrm>
            <a:off x="-60041" y="5507630"/>
            <a:ext cx="66062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hlinkClick r:id="rId4"/>
              </a:rPr>
              <a:t>bit.ly/</a:t>
            </a:r>
            <a:r>
              <a:rPr lang="hr-HR" sz="2800" b="1" dirty="0" err="1">
                <a:hlinkClick r:id="rId4"/>
              </a:rPr>
              <a:t>filmcampagne</a:t>
            </a:r>
            <a:endParaRPr lang="hr-HR" sz="2800" b="1" dirty="0"/>
          </a:p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05E2ED7-0A84-445C-B708-58EBFEC7C94A}"/>
              </a:ext>
            </a:extLst>
          </p:cNvPr>
          <p:cNvSpPr txBox="1"/>
          <p:nvPr/>
        </p:nvSpPr>
        <p:spPr>
          <a:xfrm>
            <a:off x="-132521" y="4853151"/>
            <a:ext cx="667246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hlinkClick r:id="rId5"/>
              </a:rPr>
              <a:t>bit.ly/</a:t>
            </a:r>
            <a:r>
              <a:rPr lang="hr-HR" sz="2800" b="1" dirty="0" err="1">
                <a:hlinkClick r:id="rId5"/>
              </a:rPr>
              <a:t>einschreibungcampagne</a:t>
            </a:r>
            <a:endParaRPr lang="hr-HR" sz="2800" b="1" dirty="0"/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C91B7C7-8BB5-412D-84D3-E8E21F4E0DCB}"/>
              </a:ext>
            </a:extLst>
          </p:cNvPr>
          <p:cNvSpPr txBox="1"/>
          <p:nvPr/>
        </p:nvSpPr>
        <p:spPr>
          <a:xfrm>
            <a:off x="-132521" y="4330477"/>
            <a:ext cx="667246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hlinkClick r:id="rId6"/>
              </a:rPr>
              <a:t>bit.ly/campagneeinschreibung</a:t>
            </a:r>
            <a:endParaRPr lang="hr-HR" sz="2800" b="1" dirty="0"/>
          </a:p>
          <a:p>
            <a:endParaRPr lang="hr-HR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DE28C737-4D63-4EE1-8155-53BCE30F8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6817" y="3958982"/>
            <a:ext cx="5380062" cy="2899018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93078BBC-0A9E-4D4B-BDAE-F2F0063F80EB}"/>
              </a:ext>
            </a:extLst>
          </p:cNvPr>
          <p:cNvSpPr txBox="1"/>
          <p:nvPr/>
        </p:nvSpPr>
        <p:spPr>
          <a:xfrm>
            <a:off x="0" y="1763327"/>
            <a:ext cx="11966108" cy="2243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 dirty="0" err="1"/>
              <a:t>jedes</a:t>
            </a:r>
            <a:r>
              <a:rPr lang="hr-HR" sz="2400" dirty="0"/>
              <a:t> </a:t>
            </a:r>
            <a:r>
              <a:rPr lang="hr-HR" sz="2400" dirty="0" err="1"/>
              <a:t>Schuljahr</a:t>
            </a:r>
            <a:r>
              <a:rPr lang="hr-HR" sz="2400" dirty="0"/>
              <a:t> – </a:t>
            </a:r>
            <a:r>
              <a:rPr lang="hr-HR" sz="2400" dirty="0" err="1"/>
              <a:t>meistens</a:t>
            </a:r>
            <a:r>
              <a:rPr lang="hr-HR" sz="2400" dirty="0"/>
              <a:t> im </a:t>
            </a:r>
            <a:r>
              <a:rPr lang="hr-HR" sz="2400" dirty="0" err="1"/>
              <a:t>Mai</a:t>
            </a:r>
            <a:endParaRPr lang="hr-HR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 dirty="0" err="1"/>
              <a:t>alle</a:t>
            </a:r>
            <a:r>
              <a:rPr lang="hr-HR" sz="2400" dirty="0"/>
              <a:t> </a:t>
            </a:r>
            <a:r>
              <a:rPr lang="hr-HR" sz="2400" dirty="0" err="1"/>
              <a:t>Mittelschulen</a:t>
            </a:r>
            <a:r>
              <a:rPr lang="hr-HR" sz="2400" dirty="0"/>
              <a:t> </a:t>
            </a:r>
            <a:r>
              <a:rPr lang="hr-HR" sz="2400" dirty="0" err="1"/>
              <a:t>aus</a:t>
            </a:r>
            <a:r>
              <a:rPr lang="hr-HR" sz="2400" dirty="0"/>
              <a:t> </a:t>
            </a:r>
            <a:r>
              <a:rPr lang="hr-HR" sz="2400" dirty="0" err="1"/>
              <a:t>der</a:t>
            </a:r>
            <a:r>
              <a:rPr lang="hr-HR" sz="2400" dirty="0"/>
              <a:t> </a:t>
            </a:r>
            <a:r>
              <a:rPr lang="hr-HR" sz="2400" dirty="0" err="1"/>
              <a:t>Region</a:t>
            </a:r>
            <a:r>
              <a:rPr lang="hr-HR" sz="2400" dirty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 dirty="0" err="1"/>
              <a:t>Schüler</a:t>
            </a:r>
            <a:r>
              <a:rPr lang="hr-HR" sz="2400" dirty="0"/>
              <a:t> </a:t>
            </a:r>
            <a:r>
              <a:rPr lang="hr-HR" sz="2400" dirty="0" err="1"/>
              <a:t>kommen</a:t>
            </a:r>
            <a:r>
              <a:rPr lang="hr-HR" sz="2400" dirty="0"/>
              <a:t> mit </a:t>
            </a:r>
            <a:r>
              <a:rPr lang="hr-HR" sz="2400" dirty="0" err="1"/>
              <a:t>den</a:t>
            </a:r>
            <a:r>
              <a:rPr lang="hr-HR" sz="2400" dirty="0"/>
              <a:t> </a:t>
            </a:r>
            <a:r>
              <a:rPr lang="hr-HR" sz="2400" dirty="0" err="1"/>
              <a:t>Eltern</a:t>
            </a:r>
            <a:r>
              <a:rPr lang="hr-HR" sz="2400" dirty="0"/>
              <a:t> </a:t>
            </a:r>
            <a:r>
              <a:rPr lang="hr-HR" sz="2400" dirty="0" err="1"/>
              <a:t>und</a:t>
            </a:r>
            <a:r>
              <a:rPr lang="hr-HR" sz="2400" dirty="0"/>
              <a:t> </a:t>
            </a:r>
            <a:r>
              <a:rPr lang="hr-HR" sz="2400" dirty="0" err="1"/>
              <a:t>bekommen</a:t>
            </a:r>
            <a:r>
              <a:rPr lang="hr-HR" sz="2400" dirty="0"/>
              <a:t> direkt </a:t>
            </a:r>
            <a:r>
              <a:rPr lang="hr-HR" sz="2400" dirty="0" err="1"/>
              <a:t>alle</a:t>
            </a:r>
            <a:r>
              <a:rPr lang="hr-HR" sz="2400" dirty="0"/>
              <a:t> </a:t>
            </a:r>
            <a:r>
              <a:rPr lang="hr-HR" sz="2400" dirty="0" err="1"/>
              <a:t>Informationen</a:t>
            </a:r>
            <a:r>
              <a:rPr lang="hr-HR" sz="2400" dirty="0"/>
              <a:t>, </a:t>
            </a:r>
            <a:r>
              <a:rPr lang="hr-HR" sz="2400" dirty="0" err="1"/>
              <a:t>die</a:t>
            </a:r>
            <a:r>
              <a:rPr lang="hr-HR" sz="2400" dirty="0"/>
              <a:t> </a:t>
            </a:r>
            <a:r>
              <a:rPr lang="hr-HR" sz="2400" dirty="0" err="1"/>
              <a:t>sie</a:t>
            </a:r>
            <a:r>
              <a:rPr lang="hr-HR" sz="2400" dirty="0"/>
              <a:t> </a:t>
            </a:r>
            <a:r>
              <a:rPr lang="hr-HR" sz="2400" dirty="0" err="1"/>
              <a:t>brauchen</a:t>
            </a:r>
            <a:endParaRPr lang="hr-HR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 dirty="0"/>
              <a:t>Jede </a:t>
            </a:r>
            <a:r>
              <a:rPr lang="hr-HR" sz="2400" dirty="0" err="1"/>
              <a:t>Schule</a:t>
            </a:r>
            <a:r>
              <a:rPr lang="hr-HR" sz="2400" dirty="0"/>
              <a:t> </a:t>
            </a:r>
            <a:r>
              <a:rPr lang="hr-HR" sz="2400" dirty="0" err="1"/>
              <a:t>werbt</a:t>
            </a:r>
            <a:r>
              <a:rPr lang="hr-HR" sz="2400" dirty="0"/>
              <a:t> </a:t>
            </a:r>
            <a:r>
              <a:rPr lang="hr-HR" sz="2400" dirty="0" err="1"/>
              <a:t>die</a:t>
            </a:r>
            <a:r>
              <a:rPr lang="hr-HR" sz="2400" dirty="0"/>
              <a:t> </a:t>
            </a:r>
            <a:r>
              <a:rPr lang="hr-HR" sz="2400" dirty="0" err="1"/>
              <a:t>Schüler</a:t>
            </a:r>
            <a:r>
              <a:rPr lang="hr-HR" sz="2400" dirty="0"/>
              <a:t> </a:t>
            </a:r>
            <a:r>
              <a:rPr lang="hr-HR" sz="2400" dirty="0" err="1"/>
              <a:t>für</a:t>
            </a:r>
            <a:r>
              <a:rPr lang="hr-HR" sz="2400" dirty="0"/>
              <a:t> </a:t>
            </a:r>
            <a:r>
              <a:rPr lang="hr-HR" sz="2400" dirty="0" err="1"/>
              <a:t>sich</a:t>
            </a:r>
            <a:r>
              <a:rPr lang="hr-HR" sz="2400" dirty="0"/>
              <a:t> –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Kroatien</a:t>
            </a:r>
            <a:r>
              <a:rPr lang="hr-HR" sz="2400" dirty="0"/>
              <a:t> </a:t>
            </a:r>
            <a:r>
              <a:rPr lang="hr-HR" sz="2400" dirty="0" err="1"/>
              <a:t>ist</a:t>
            </a:r>
            <a:r>
              <a:rPr lang="hr-HR" sz="2400" dirty="0"/>
              <a:t> </a:t>
            </a:r>
            <a:r>
              <a:rPr lang="hr-HR" sz="2400" dirty="0" err="1"/>
              <a:t>die</a:t>
            </a:r>
            <a:r>
              <a:rPr lang="hr-HR" sz="2400" dirty="0"/>
              <a:t> </a:t>
            </a:r>
            <a:r>
              <a:rPr lang="hr-HR" sz="2400" dirty="0" err="1"/>
              <a:t>Mittelschule</a:t>
            </a:r>
            <a:r>
              <a:rPr lang="hr-HR" sz="2400" dirty="0"/>
              <a:t> </a:t>
            </a:r>
            <a:r>
              <a:rPr lang="hr-HR" sz="2400" dirty="0" err="1"/>
              <a:t>keine</a:t>
            </a:r>
            <a:r>
              <a:rPr lang="hr-HR" sz="2400" dirty="0"/>
              <a:t> </a:t>
            </a:r>
            <a:r>
              <a:rPr lang="hr-HR" sz="2400" dirty="0" err="1"/>
              <a:t>Pflicht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18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3211" y="343123"/>
            <a:ext cx="10263343" cy="990154"/>
          </a:xfrm>
        </p:spPr>
        <p:txBody>
          <a:bodyPr>
            <a:normAutofit/>
          </a:bodyPr>
          <a:lstStyle/>
          <a:p>
            <a:r>
              <a:rPr lang="hr-HR" sz="3600" dirty="0"/>
              <a:t>EINSCHREIBUNG IN DIE MITTELSCHULE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2"/>
            <a:ext cx="1225402" cy="1207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241" y="0"/>
            <a:ext cx="1528154" cy="120711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24825FD-3E09-40F1-ACD1-15EB70E1FB4D}"/>
              </a:ext>
            </a:extLst>
          </p:cNvPr>
          <p:cNvSpPr txBox="1"/>
          <p:nvPr/>
        </p:nvSpPr>
        <p:spPr>
          <a:xfrm>
            <a:off x="3071830" y="1414438"/>
            <a:ext cx="541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ANMELDUNG IN DIE EINSCHREIBUNGSAPP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1248E1E-D671-46B6-8390-46FB7C54B3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43" r="4348" b="11479"/>
          <a:stretch/>
        </p:blipFill>
        <p:spPr>
          <a:xfrm>
            <a:off x="8714155" y="1798672"/>
            <a:ext cx="3516393" cy="1630328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D12D79AB-BB10-4280-88FE-2D4A634CB645}"/>
              </a:ext>
            </a:extLst>
          </p:cNvPr>
          <p:cNvSpPr txBox="1"/>
          <p:nvPr/>
        </p:nvSpPr>
        <p:spPr>
          <a:xfrm>
            <a:off x="0" y="1798672"/>
            <a:ext cx="8878957" cy="4095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200" dirty="0"/>
              <a:t>In Kroatien schreiben sich Schüler </a:t>
            </a:r>
            <a:r>
              <a:rPr lang="hr-HR" sz="2200" dirty="0" err="1"/>
              <a:t>in</a:t>
            </a:r>
            <a:r>
              <a:rPr lang="hr-HR" sz="2200" dirty="0"/>
              <a:t> </a:t>
            </a:r>
            <a:r>
              <a:rPr lang="hr-HR" sz="2200" dirty="0" err="1"/>
              <a:t>die</a:t>
            </a:r>
            <a:r>
              <a:rPr lang="hr-HR" sz="2200" dirty="0"/>
              <a:t> </a:t>
            </a:r>
            <a:r>
              <a:rPr lang="hr-HR" sz="2200" dirty="0" err="1"/>
              <a:t>Mittelschule</a:t>
            </a:r>
            <a:r>
              <a:rPr lang="hr-HR" sz="2200" dirty="0"/>
              <a:t> </a:t>
            </a:r>
            <a:r>
              <a:rPr lang="de-DE" sz="2200" dirty="0"/>
              <a:t>mit den Punkten ein, die sie aufgrund ihrer Noten erhalten.</a:t>
            </a:r>
            <a:endParaRPr lang="hr-HR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Die </a:t>
            </a:r>
            <a:r>
              <a:rPr lang="en-US" sz="2200" dirty="0" err="1"/>
              <a:t>Punkte</a:t>
            </a:r>
            <a:r>
              <a:rPr lang="en-US" sz="2200" dirty="0"/>
              <a:t> w</a:t>
            </a:r>
            <a:r>
              <a:rPr lang="hr-HR" sz="2200" dirty="0"/>
              <a:t>e</a:t>
            </a:r>
            <a:r>
              <a:rPr lang="en-US" sz="2200" dirty="0" err="1"/>
              <a:t>rden</a:t>
            </a:r>
            <a:r>
              <a:rPr lang="en-US" sz="2200" dirty="0"/>
              <a:t> </a:t>
            </a:r>
            <a:r>
              <a:rPr lang="en-US" sz="2200" dirty="0" err="1"/>
              <a:t>unterschiedlich</a:t>
            </a:r>
            <a:r>
              <a:rPr lang="en-US" sz="2200" dirty="0"/>
              <a:t> </a:t>
            </a:r>
            <a:r>
              <a:rPr lang="en-US" sz="2200" dirty="0" err="1"/>
              <a:t>berechnet</a:t>
            </a:r>
            <a:r>
              <a:rPr lang="en-US" sz="2200" dirty="0"/>
              <a:t>, je </a:t>
            </a:r>
            <a:r>
              <a:rPr lang="en-US" sz="2200" dirty="0" err="1"/>
              <a:t>nachdem</a:t>
            </a:r>
            <a:r>
              <a:rPr lang="en-US" sz="2200" dirty="0"/>
              <a:t>, </a:t>
            </a:r>
            <a:r>
              <a:rPr lang="en-US" sz="2200" dirty="0" err="1"/>
              <a:t>welche</a:t>
            </a:r>
            <a:r>
              <a:rPr lang="en-US" sz="2200" dirty="0"/>
              <a:t> Schule der </a:t>
            </a:r>
            <a:r>
              <a:rPr lang="en-US" sz="2200" dirty="0" err="1"/>
              <a:t>Schüler</a:t>
            </a:r>
            <a:r>
              <a:rPr lang="en-US" sz="2200" dirty="0"/>
              <a:t> </a:t>
            </a:r>
            <a:r>
              <a:rPr lang="en-US" sz="2200" dirty="0" err="1"/>
              <a:t>gewählt</a:t>
            </a:r>
            <a:r>
              <a:rPr lang="en-US" sz="2200" dirty="0"/>
              <a:t> hat</a:t>
            </a:r>
            <a:r>
              <a:rPr lang="hr-HR" sz="2200" dirty="0"/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200" dirty="0" err="1"/>
              <a:t>Der</a:t>
            </a:r>
            <a:r>
              <a:rPr lang="hr-HR" sz="2200" dirty="0"/>
              <a:t> </a:t>
            </a:r>
            <a:r>
              <a:rPr lang="hr-HR" sz="2200" dirty="0" err="1"/>
              <a:t>Schüler</a:t>
            </a:r>
            <a:r>
              <a:rPr lang="hr-HR" sz="2200" dirty="0"/>
              <a:t> </a:t>
            </a:r>
            <a:r>
              <a:rPr lang="hr-HR" sz="2200" dirty="0" err="1"/>
              <a:t>kann</a:t>
            </a:r>
            <a:r>
              <a:rPr lang="hr-HR" sz="2200" dirty="0"/>
              <a:t> </a:t>
            </a:r>
            <a:r>
              <a:rPr lang="hr-HR" sz="2200" dirty="0" err="1"/>
              <a:t>sich</a:t>
            </a:r>
            <a:r>
              <a:rPr lang="hr-HR" sz="2200" dirty="0"/>
              <a:t> </a:t>
            </a:r>
            <a:r>
              <a:rPr lang="hr-HR" sz="2200" dirty="0" err="1"/>
              <a:t>an</a:t>
            </a:r>
            <a:r>
              <a:rPr lang="hr-HR" sz="2200" dirty="0"/>
              <a:t> </a:t>
            </a:r>
            <a:r>
              <a:rPr lang="hr-HR" sz="2200" dirty="0" err="1"/>
              <a:t>höchstens</a:t>
            </a:r>
            <a:r>
              <a:rPr lang="hr-HR" sz="2200" dirty="0"/>
              <a:t> 5 </a:t>
            </a:r>
            <a:r>
              <a:rPr lang="hr-HR" sz="2200" dirty="0" err="1"/>
              <a:t>Mittelschulen</a:t>
            </a:r>
            <a:r>
              <a:rPr lang="hr-HR" sz="2200" dirty="0"/>
              <a:t> </a:t>
            </a:r>
            <a:r>
              <a:rPr lang="hr-HR" sz="2200" dirty="0" err="1"/>
              <a:t>anmelden</a:t>
            </a:r>
            <a:r>
              <a:rPr lang="hr-HR" sz="2200" dirty="0"/>
              <a:t> </a:t>
            </a:r>
            <a:r>
              <a:rPr lang="hr-HR" sz="2200" dirty="0" err="1"/>
              <a:t>und</a:t>
            </a:r>
            <a:r>
              <a:rPr lang="hr-HR" sz="2200" dirty="0"/>
              <a:t> </a:t>
            </a:r>
            <a:r>
              <a:rPr lang="hr-HR" sz="2200" dirty="0" err="1"/>
              <a:t>kann</a:t>
            </a:r>
            <a:r>
              <a:rPr lang="hr-HR" sz="2200" dirty="0"/>
              <a:t> </a:t>
            </a:r>
            <a:r>
              <a:rPr lang="hr-HR" sz="2200" dirty="0" err="1"/>
              <a:t>sich</a:t>
            </a:r>
            <a:r>
              <a:rPr lang="hr-HR" sz="2200" dirty="0"/>
              <a:t> </a:t>
            </a:r>
            <a:r>
              <a:rPr lang="hr-HR" sz="2200" dirty="0" err="1"/>
              <a:t>in</a:t>
            </a:r>
            <a:r>
              <a:rPr lang="hr-HR" sz="2200" dirty="0"/>
              <a:t> </a:t>
            </a:r>
            <a:r>
              <a:rPr lang="hr-HR" sz="2200" dirty="0" err="1"/>
              <a:t>die</a:t>
            </a:r>
            <a:r>
              <a:rPr lang="hr-HR" sz="2200" dirty="0"/>
              <a:t> </a:t>
            </a:r>
            <a:r>
              <a:rPr lang="hr-HR" sz="2200" dirty="0" err="1"/>
              <a:t>einschreiben</a:t>
            </a:r>
            <a:r>
              <a:rPr lang="hr-HR" sz="2200" dirty="0"/>
              <a:t>, </a:t>
            </a:r>
            <a:r>
              <a:rPr lang="hr-HR" sz="2200" dirty="0" err="1"/>
              <a:t>in</a:t>
            </a:r>
            <a:r>
              <a:rPr lang="hr-HR" sz="2200" dirty="0"/>
              <a:t> </a:t>
            </a:r>
            <a:r>
              <a:rPr lang="hr-HR" sz="2200" dirty="0" err="1"/>
              <a:t>der</a:t>
            </a:r>
            <a:r>
              <a:rPr lang="hr-HR" sz="2200" dirty="0"/>
              <a:t> </a:t>
            </a:r>
            <a:r>
              <a:rPr lang="hr-HR" sz="2200" dirty="0" err="1"/>
              <a:t>er</a:t>
            </a:r>
            <a:r>
              <a:rPr lang="hr-HR" sz="2200" dirty="0"/>
              <a:t> </a:t>
            </a:r>
            <a:r>
              <a:rPr lang="hr-HR" sz="2200" dirty="0" err="1"/>
              <a:t>die</a:t>
            </a:r>
            <a:r>
              <a:rPr lang="hr-HR" sz="2200" dirty="0"/>
              <a:t> </a:t>
            </a:r>
            <a:r>
              <a:rPr lang="hr-HR" sz="2200" dirty="0" err="1"/>
              <a:t>meisten</a:t>
            </a:r>
            <a:r>
              <a:rPr lang="hr-HR" sz="2200" dirty="0"/>
              <a:t> Punkte </a:t>
            </a:r>
            <a:r>
              <a:rPr lang="hr-HR" sz="2200" dirty="0" err="1"/>
              <a:t>hat</a:t>
            </a:r>
            <a:r>
              <a:rPr lang="hr-HR" sz="2200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200" dirty="0"/>
              <a:t>Die Bewertungsmethode und andere Informationen zur Einschreibung in die </a:t>
            </a:r>
            <a:r>
              <a:rPr lang="hr-HR" sz="2200" dirty="0" err="1"/>
              <a:t>Mittelschule</a:t>
            </a:r>
            <a:r>
              <a:rPr lang="hr-HR" sz="2200" dirty="0"/>
              <a:t> </a:t>
            </a:r>
            <a:r>
              <a:rPr lang="hr-HR" sz="2200" dirty="0" err="1"/>
              <a:t>findet</a:t>
            </a:r>
            <a:r>
              <a:rPr lang="hr-HR" sz="2200" dirty="0"/>
              <a:t> </a:t>
            </a:r>
            <a:r>
              <a:rPr lang="hr-HR" sz="2200" dirty="0" err="1"/>
              <a:t>man</a:t>
            </a:r>
            <a:r>
              <a:rPr lang="hr-HR" sz="2200" dirty="0"/>
              <a:t> </a:t>
            </a:r>
            <a:r>
              <a:rPr lang="hr-HR" sz="2200" dirty="0" err="1"/>
              <a:t>auf</a:t>
            </a:r>
            <a:r>
              <a:rPr lang="hr-HR" sz="2200" dirty="0"/>
              <a:t> </a:t>
            </a:r>
            <a:r>
              <a:rPr lang="hr-HR" sz="2200" dirty="0" err="1"/>
              <a:t>der</a:t>
            </a:r>
            <a:r>
              <a:rPr lang="hr-HR" sz="2200" dirty="0"/>
              <a:t> web-</a:t>
            </a:r>
            <a:r>
              <a:rPr lang="hr-HR" sz="2200" dirty="0" err="1"/>
              <a:t>Seite</a:t>
            </a:r>
            <a:r>
              <a:rPr lang="hr-HR" sz="2200" dirty="0"/>
              <a:t>: </a:t>
            </a:r>
            <a:r>
              <a:rPr lang="hr-HR" sz="2200" dirty="0">
                <a:hlinkClick r:id="rId5"/>
              </a:rPr>
              <a:t>https://www.upisi.hr/upisi/</a:t>
            </a:r>
            <a:r>
              <a:rPr lang="hr-HR" sz="2200" dirty="0"/>
              <a:t> 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4656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3211" y="343123"/>
            <a:ext cx="10263343" cy="990154"/>
          </a:xfrm>
        </p:spPr>
        <p:txBody>
          <a:bodyPr>
            <a:normAutofit/>
          </a:bodyPr>
          <a:lstStyle/>
          <a:p>
            <a:r>
              <a:rPr lang="hr-HR" sz="3600" dirty="0"/>
              <a:t>EINSCHREIBUNG IN DIE MITTELSCHULE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2"/>
            <a:ext cx="1225402" cy="1207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241" y="0"/>
            <a:ext cx="1528154" cy="120711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6B3BD3A-EE1B-47B1-B63D-25B54CFAB819}"/>
              </a:ext>
            </a:extLst>
          </p:cNvPr>
          <p:cNvSpPr txBox="1"/>
          <p:nvPr/>
        </p:nvSpPr>
        <p:spPr>
          <a:xfrm>
            <a:off x="1702481" y="1273237"/>
            <a:ext cx="954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EINSCHREIBUNGSAPP: EINIGE BEISPIELE , WIE MAN PUNKTE BERECHNET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96EAE79-CE3C-4F95-A3D8-C472385E3255}"/>
              </a:ext>
            </a:extLst>
          </p:cNvPr>
          <p:cNvSpPr txBox="1"/>
          <p:nvPr/>
        </p:nvSpPr>
        <p:spPr>
          <a:xfrm>
            <a:off x="2883877" y="1834857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Gymnasium und </a:t>
            </a:r>
            <a:r>
              <a:rPr lang="en-US" dirty="0" err="1"/>
              <a:t>Fachoberschule</a:t>
            </a:r>
            <a:r>
              <a:rPr lang="hr-HR" dirty="0"/>
              <a:t>n </a:t>
            </a:r>
            <a:r>
              <a:rPr lang="en-US" dirty="0"/>
              <a:t>(Dauer </a:t>
            </a:r>
            <a:r>
              <a:rPr lang="en-US" dirty="0" err="1"/>
              <a:t>mindestens</a:t>
            </a:r>
            <a:r>
              <a:rPr lang="en-US" dirty="0"/>
              <a:t> 4 Jahre)</a:t>
            </a:r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322CEF2-CA84-44ED-B98C-9B4329217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84" t="12905" r="44731" b="32093"/>
          <a:stretch/>
        </p:blipFill>
        <p:spPr>
          <a:xfrm>
            <a:off x="4121835" y="2204189"/>
            <a:ext cx="3543682" cy="3860595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C8F5EF65-A3C8-4B90-A43F-8221BDEDBCF9}"/>
              </a:ext>
            </a:extLst>
          </p:cNvPr>
          <p:cNvSpPr txBox="1"/>
          <p:nvPr/>
        </p:nvSpPr>
        <p:spPr>
          <a:xfrm>
            <a:off x="944420" y="2556527"/>
            <a:ext cx="193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Notendurchschnitt</a:t>
            </a:r>
            <a:endParaRPr lang="hr-HR" sz="1400" dirty="0"/>
          </a:p>
          <a:p>
            <a:endParaRPr lang="hr-HR" dirty="0"/>
          </a:p>
        </p:txBody>
      </p: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90400CC1-2E51-4856-8D45-0FA3CEBAB188}"/>
              </a:ext>
            </a:extLst>
          </p:cNvPr>
          <p:cNvCxnSpPr>
            <a:cxnSpLocks/>
          </p:cNvCxnSpPr>
          <p:nvPr/>
        </p:nvCxnSpPr>
        <p:spPr>
          <a:xfrm>
            <a:off x="2690394" y="2710280"/>
            <a:ext cx="13252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0D3ECF0-9BCC-48EE-B4B0-312CA06FE085}"/>
              </a:ext>
            </a:extLst>
          </p:cNvPr>
          <p:cNvSpPr txBox="1"/>
          <p:nvPr/>
        </p:nvSpPr>
        <p:spPr>
          <a:xfrm>
            <a:off x="1349044" y="2825759"/>
            <a:ext cx="103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Kroatisch</a:t>
            </a:r>
            <a:endParaRPr lang="hr-HR" sz="1400" dirty="0"/>
          </a:p>
          <a:p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437CB17-790D-49C0-9EB7-2302DE7BE954}"/>
              </a:ext>
            </a:extLst>
          </p:cNvPr>
          <p:cNvSpPr txBox="1"/>
          <p:nvPr/>
        </p:nvSpPr>
        <p:spPr>
          <a:xfrm>
            <a:off x="1106428" y="3062618"/>
            <a:ext cx="193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Mathematik</a:t>
            </a:r>
            <a:endParaRPr lang="hr-HR" sz="1400" dirty="0"/>
          </a:p>
          <a:p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6776F8F-6E05-415E-9662-AE621212AB9E}"/>
              </a:ext>
            </a:extLst>
          </p:cNvPr>
          <p:cNvSpPr txBox="1"/>
          <p:nvPr/>
        </p:nvSpPr>
        <p:spPr>
          <a:xfrm>
            <a:off x="1181416" y="3331850"/>
            <a:ext cx="193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Erste </a:t>
            </a:r>
            <a:r>
              <a:rPr lang="hr-HR" sz="1400" dirty="0" err="1"/>
              <a:t>Fremdsprache</a:t>
            </a:r>
            <a:endParaRPr lang="hr-HR" sz="1400" dirty="0"/>
          </a:p>
          <a:p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07AF51D7-954C-4400-8C9D-1EC8C0EA86AE}"/>
              </a:ext>
            </a:extLst>
          </p:cNvPr>
          <p:cNvSpPr txBox="1"/>
          <p:nvPr/>
        </p:nvSpPr>
        <p:spPr>
          <a:xfrm>
            <a:off x="1" y="4107173"/>
            <a:ext cx="30458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Fach</a:t>
            </a:r>
            <a:r>
              <a:rPr lang="hr-HR" sz="1400" dirty="0"/>
              <a:t>, </a:t>
            </a:r>
            <a:r>
              <a:rPr lang="hr-HR" sz="1400" dirty="0" err="1"/>
              <a:t>das</a:t>
            </a:r>
            <a:r>
              <a:rPr lang="hr-HR" sz="1400" dirty="0"/>
              <a:t> jede </a:t>
            </a:r>
            <a:r>
              <a:rPr lang="hr-HR" sz="1400" dirty="0" err="1"/>
              <a:t>Mittelschule</a:t>
            </a:r>
            <a:r>
              <a:rPr lang="hr-HR" sz="1400" dirty="0"/>
              <a:t> </a:t>
            </a:r>
            <a:r>
              <a:rPr lang="hr-HR" sz="1400" dirty="0" err="1"/>
              <a:t>für</a:t>
            </a:r>
            <a:r>
              <a:rPr lang="hr-HR" sz="1400" dirty="0"/>
              <a:t> </a:t>
            </a:r>
            <a:r>
              <a:rPr lang="hr-HR" sz="1400" dirty="0" err="1"/>
              <a:t>sich</a:t>
            </a:r>
            <a:r>
              <a:rPr lang="hr-HR" sz="1400" dirty="0"/>
              <a:t> </a:t>
            </a:r>
            <a:r>
              <a:rPr lang="hr-HR" sz="1400" dirty="0" err="1"/>
              <a:t>als</a:t>
            </a:r>
            <a:r>
              <a:rPr lang="hr-HR" sz="1400" dirty="0"/>
              <a:t> </a:t>
            </a:r>
            <a:r>
              <a:rPr lang="hr-HR" sz="1400" dirty="0" err="1"/>
              <a:t>wichtig</a:t>
            </a:r>
            <a:r>
              <a:rPr lang="hr-HR" sz="1400" dirty="0"/>
              <a:t> </a:t>
            </a:r>
            <a:r>
              <a:rPr lang="hr-HR" sz="1400" dirty="0" err="1"/>
              <a:t>für</a:t>
            </a:r>
            <a:r>
              <a:rPr lang="hr-HR" sz="1400" dirty="0"/>
              <a:t> </a:t>
            </a:r>
            <a:r>
              <a:rPr lang="hr-HR" sz="1400" dirty="0" err="1"/>
              <a:t>die</a:t>
            </a:r>
            <a:r>
              <a:rPr lang="hr-HR" sz="1400" dirty="0"/>
              <a:t> </a:t>
            </a:r>
            <a:r>
              <a:rPr lang="hr-HR" sz="1400" dirty="0" err="1"/>
              <a:t>Einschreibung</a:t>
            </a:r>
            <a:r>
              <a:rPr lang="hr-HR" sz="1400" dirty="0"/>
              <a:t> </a:t>
            </a:r>
            <a:r>
              <a:rPr lang="hr-HR" sz="1400" dirty="0" err="1"/>
              <a:t>bestimmt</a:t>
            </a:r>
            <a:endParaRPr lang="hr-HR" sz="1400" dirty="0"/>
          </a:p>
          <a:p>
            <a:endParaRPr lang="hr-HR" dirty="0"/>
          </a:p>
        </p:txBody>
      </p: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4E115376-921C-4DD5-89DC-D7FFDE9335E7}"/>
              </a:ext>
            </a:extLst>
          </p:cNvPr>
          <p:cNvCxnSpPr>
            <a:cxnSpLocks/>
          </p:cNvCxnSpPr>
          <p:nvPr/>
        </p:nvCxnSpPr>
        <p:spPr>
          <a:xfrm>
            <a:off x="2690396" y="2997451"/>
            <a:ext cx="13252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B299E8BB-9E36-489D-AB24-C99B3A29910B}"/>
              </a:ext>
            </a:extLst>
          </p:cNvPr>
          <p:cNvCxnSpPr>
            <a:cxnSpLocks/>
          </p:cNvCxnSpPr>
          <p:nvPr/>
        </p:nvCxnSpPr>
        <p:spPr>
          <a:xfrm>
            <a:off x="2690395" y="3158725"/>
            <a:ext cx="13252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FC715A30-0635-45BD-AC93-995DBB3EA114}"/>
              </a:ext>
            </a:extLst>
          </p:cNvPr>
          <p:cNvCxnSpPr>
            <a:cxnSpLocks/>
          </p:cNvCxnSpPr>
          <p:nvPr/>
        </p:nvCxnSpPr>
        <p:spPr>
          <a:xfrm>
            <a:off x="2800849" y="3521481"/>
            <a:ext cx="13252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70AB99FD-3B07-4DE0-84E2-904D5DBC1DC0}"/>
              </a:ext>
            </a:extLst>
          </p:cNvPr>
          <p:cNvCxnSpPr>
            <a:cxnSpLocks/>
          </p:cNvCxnSpPr>
          <p:nvPr/>
        </p:nvCxnSpPr>
        <p:spPr>
          <a:xfrm flipV="1">
            <a:off x="3043770" y="3978057"/>
            <a:ext cx="1003077" cy="354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>
            <a:extLst>
              <a:ext uri="{FF2B5EF4-FFF2-40B4-BE49-F238E27FC236}">
                <a16:creationId xmlns:a16="http://schemas.microsoft.com/office/drawing/2014/main" id="{63DFEE22-37DA-4E0C-9B54-E96A217636BE}"/>
              </a:ext>
            </a:extLst>
          </p:cNvPr>
          <p:cNvCxnSpPr>
            <a:cxnSpLocks/>
          </p:cNvCxnSpPr>
          <p:nvPr/>
        </p:nvCxnSpPr>
        <p:spPr>
          <a:xfrm flipV="1">
            <a:off x="3054678" y="4507840"/>
            <a:ext cx="850677" cy="9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F43221F5-CE0D-40F7-AD9E-21892F7DC78E}"/>
              </a:ext>
            </a:extLst>
          </p:cNvPr>
          <p:cNvCxnSpPr>
            <a:cxnSpLocks/>
          </p:cNvCxnSpPr>
          <p:nvPr/>
        </p:nvCxnSpPr>
        <p:spPr>
          <a:xfrm>
            <a:off x="3021443" y="4694343"/>
            <a:ext cx="985555" cy="326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A3104FDF-6C69-4563-AC17-7D7CB2A9E43A}"/>
              </a:ext>
            </a:extLst>
          </p:cNvPr>
          <p:cNvSpPr txBox="1"/>
          <p:nvPr/>
        </p:nvSpPr>
        <p:spPr>
          <a:xfrm>
            <a:off x="1229632" y="5616104"/>
            <a:ext cx="16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Punkte </a:t>
            </a:r>
            <a:r>
              <a:rPr lang="hr-HR" sz="1400" dirty="0" err="1"/>
              <a:t>insgesamt</a:t>
            </a:r>
            <a:endParaRPr lang="hr-HR" sz="1400" dirty="0"/>
          </a:p>
          <a:p>
            <a:endParaRPr lang="hr-HR" dirty="0"/>
          </a:p>
        </p:txBody>
      </p:sp>
      <p:cxnSp>
        <p:nvCxnSpPr>
          <p:cNvPr id="30" name="Ravni poveznik sa strelicom 29">
            <a:extLst>
              <a:ext uri="{FF2B5EF4-FFF2-40B4-BE49-F238E27FC236}">
                <a16:creationId xmlns:a16="http://schemas.microsoft.com/office/drawing/2014/main" id="{680658E2-E6A9-4B54-878B-497B9F906E76}"/>
              </a:ext>
            </a:extLst>
          </p:cNvPr>
          <p:cNvCxnSpPr>
            <a:cxnSpLocks/>
          </p:cNvCxnSpPr>
          <p:nvPr/>
        </p:nvCxnSpPr>
        <p:spPr>
          <a:xfrm>
            <a:off x="2739199" y="5873262"/>
            <a:ext cx="13252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0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3211" y="343123"/>
            <a:ext cx="10263343" cy="990154"/>
          </a:xfrm>
        </p:spPr>
        <p:txBody>
          <a:bodyPr>
            <a:normAutofit/>
          </a:bodyPr>
          <a:lstStyle/>
          <a:p>
            <a:r>
              <a:rPr lang="hr-HR" sz="3600" dirty="0"/>
              <a:t>EINSCHREIBUNG IN DIE MITTELSCHULE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2"/>
            <a:ext cx="1225402" cy="1207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241" y="0"/>
            <a:ext cx="1528154" cy="120711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6B3BD3A-EE1B-47B1-B63D-25B54CFAB819}"/>
              </a:ext>
            </a:extLst>
          </p:cNvPr>
          <p:cNvSpPr txBox="1"/>
          <p:nvPr/>
        </p:nvSpPr>
        <p:spPr>
          <a:xfrm>
            <a:off x="1583211" y="1491734"/>
            <a:ext cx="954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EINSCHREIBUNGSAPP: EINIGE BEISPIELE , WIE MAN PUNKTE BERECHNET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96EAE79-CE3C-4F95-A3D8-C472385E3255}"/>
              </a:ext>
            </a:extLst>
          </p:cNvPr>
          <p:cNvSpPr txBox="1"/>
          <p:nvPr/>
        </p:nvSpPr>
        <p:spPr>
          <a:xfrm>
            <a:off x="3811529" y="1921132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Fachoberschule</a:t>
            </a:r>
            <a:r>
              <a:rPr lang="en-US" dirty="0"/>
              <a:t>(Dauer </a:t>
            </a:r>
            <a:r>
              <a:rPr lang="en-US" dirty="0" err="1"/>
              <a:t>mindestens</a:t>
            </a:r>
            <a:r>
              <a:rPr lang="en-US" dirty="0"/>
              <a:t> 3 Jahre)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0E34A03-4E02-4804-9B72-A20DFE8786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40" t="17586" r="44891" b="59232"/>
          <a:stretch/>
        </p:blipFill>
        <p:spPr>
          <a:xfrm>
            <a:off x="3349275" y="2448921"/>
            <a:ext cx="5142167" cy="2362483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E5FE92CA-8B1A-44C6-907F-BE537E68C5A8}"/>
              </a:ext>
            </a:extLst>
          </p:cNvPr>
          <p:cNvSpPr txBox="1"/>
          <p:nvPr/>
        </p:nvSpPr>
        <p:spPr>
          <a:xfrm>
            <a:off x="917915" y="3136612"/>
            <a:ext cx="193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Notendurchschnitt</a:t>
            </a:r>
            <a:endParaRPr lang="hr-HR" sz="1400" dirty="0"/>
          </a:p>
          <a:p>
            <a:endParaRPr lang="hr-HR" dirty="0"/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AAB87C9E-E448-4725-8957-5C8E609DC2A8}"/>
              </a:ext>
            </a:extLst>
          </p:cNvPr>
          <p:cNvCxnSpPr/>
          <p:nvPr/>
        </p:nvCxnSpPr>
        <p:spPr>
          <a:xfrm>
            <a:off x="2491409" y="3273287"/>
            <a:ext cx="702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73B0C4C-616C-47F6-B255-DFCEA727C29F}"/>
              </a:ext>
            </a:extLst>
          </p:cNvPr>
          <p:cNvSpPr txBox="1"/>
          <p:nvPr/>
        </p:nvSpPr>
        <p:spPr>
          <a:xfrm>
            <a:off x="1225402" y="3494285"/>
            <a:ext cx="103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Kroatisch</a:t>
            </a:r>
            <a:endParaRPr lang="hr-HR" sz="1400" dirty="0"/>
          </a:p>
          <a:p>
            <a:endParaRPr lang="hr-HR" dirty="0"/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869A0EBF-957D-4798-9F0F-28E0999F0012}"/>
              </a:ext>
            </a:extLst>
          </p:cNvPr>
          <p:cNvCxnSpPr/>
          <p:nvPr/>
        </p:nvCxnSpPr>
        <p:spPr>
          <a:xfrm>
            <a:off x="2531165" y="3688257"/>
            <a:ext cx="702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AF4ED14-E810-43BF-92B0-06F632744CD6}"/>
              </a:ext>
            </a:extLst>
          </p:cNvPr>
          <p:cNvSpPr txBox="1"/>
          <p:nvPr/>
        </p:nvSpPr>
        <p:spPr>
          <a:xfrm>
            <a:off x="1194525" y="3833894"/>
            <a:ext cx="193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Mathematik</a:t>
            </a:r>
            <a:endParaRPr lang="hr-HR" sz="1400" dirty="0"/>
          </a:p>
          <a:p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573AFE62-02A9-49F2-8719-B2A3F15ACBF1}"/>
              </a:ext>
            </a:extLst>
          </p:cNvPr>
          <p:cNvSpPr txBox="1"/>
          <p:nvPr/>
        </p:nvSpPr>
        <p:spPr>
          <a:xfrm>
            <a:off x="979232" y="4180696"/>
            <a:ext cx="193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Erste </a:t>
            </a:r>
            <a:r>
              <a:rPr lang="hr-HR" sz="1400" dirty="0" err="1"/>
              <a:t>Fremdsprache</a:t>
            </a:r>
            <a:endParaRPr lang="hr-HR" sz="1400" dirty="0"/>
          </a:p>
          <a:p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3168DC4-FBFE-4304-B72E-03C207862FDF}"/>
              </a:ext>
            </a:extLst>
          </p:cNvPr>
          <p:cNvSpPr txBox="1"/>
          <p:nvPr/>
        </p:nvSpPr>
        <p:spPr>
          <a:xfrm>
            <a:off x="1121837" y="4488014"/>
            <a:ext cx="16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Punkte </a:t>
            </a:r>
            <a:r>
              <a:rPr lang="hr-HR" sz="1400" dirty="0" err="1"/>
              <a:t>insgesamt</a:t>
            </a:r>
            <a:endParaRPr lang="hr-HR" sz="1400" dirty="0"/>
          </a:p>
          <a:p>
            <a:endParaRPr lang="hr-HR" dirty="0"/>
          </a:p>
        </p:txBody>
      </p: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3838B454-78FB-4AC5-A774-6407DAC8AE0C}"/>
              </a:ext>
            </a:extLst>
          </p:cNvPr>
          <p:cNvCxnSpPr/>
          <p:nvPr/>
        </p:nvCxnSpPr>
        <p:spPr>
          <a:xfrm>
            <a:off x="2531165" y="3973179"/>
            <a:ext cx="702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B3EF8FEA-83CE-4943-A0F0-2B54BDE9ACA6}"/>
              </a:ext>
            </a:extLst>
          </p:cNvPr>
          <p:cNvCxnSpPr/>
          <p:nvPr/>
        </p:nvCxnSpPr>
        <p:spPr>
          <a:xfrm>
            <a:off x="2640192" y="4325904"/>
            <a:ext cx="702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FFBA9048-D949-4A99-B76D-0ED7822AC244}"/>
              </a:ext>
            </a:extLst>
          </p:cNvPr>
          <p:cNvCxnSpPr/>
          <p:nvPr/>
        </p:nvCxnSpPr>
        <p:spPr>
          <a:xfrm>
            <a:off x="2646910" y="4617223"/>
            <a:ext cx="702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84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3211" y="343123"/>
            <a:ext cx="10263343" cy="990154"/>
          </a:xfrm>
        </p:spPr>
        <p:txBody>
          <a:bodyPr>
            <a:normAutofit/>
          </a:bodyPr>
          <a:lstStyle/>
          <a:p>
            <a:r>
              <a:rPr lang="hr-HR" sz="3600" dirty="0"/>
              <a:t>EINSCHREIBUNG IN DIE MITTELSCHULE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2"/>
            <a:ext cx="1225402" cy="1207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241" y="0"/>
            <a:ext cx="1528154" cy="120711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6B3BD3A-EE1B-47B1-B63D-25B54CFAB819}"/>
              </a:ext>
            </a:extLst>
          </p:cNvPr>
          <p:cNvSpPr txBox="1"/>
          <p:nvPr/>
        </p:nvSpPr>
        <p:spPr>
          <a:xfrm>
            <a:off x="1583211" y="1491734"/>
            <a:ext cx="954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EINSCHREIBUNGSAPP: EINIGE BEISPIELE , WIE MAN PUNKTE BERECHNET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96EAE79-CE3C-4F95-A3D8-C472385E3255}"/>
              </a:ext>
            </a:extLst>
          </p:cNvPr>
          <p:cNvSpPr txBox="1"/>
          <p:nvPr/>
        </p:nvSpPr>
        <p:spPr>
          <a:xfrm>
            <a:off x="1797116" y="1916050"/>
            <a:ext cx="9835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Extrapunkte</a:t>
            </a:r>
            <a:r>
              <a:rPr lang="en-US" sz="1800" dirty="0"/>
              <a:t> </a:t>
            </a:r>
            <a:r>
              <a:rPr lang="hr-HR" sz="1800" dirty="0"/>
              <a:t>: </a:t>
            </a:r>
            <a:r>
              <a:rPr lang="en-US" dirty="0" err="1"/>
              <a:t>Ergebnisse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nationalen</a:t>
            </a:r>
            <a:r>
              <a:rPr lang="en-US" dirty="0"/>
              <a:t> und </a:t>
            </a:r>
            <a:r>
              <a:rPr lang="en-US" dirty="0" err="1"/>
              <a:t>internationalen</a:t>
            </a:r>
            <a:r>
              <a:rPr lang="en-US" dirty="0"/>
              <a:t> </a:t>
            </a:r>
            <a:r>
              <a:rPr lang="hr-HR" dirty="0" err="1"/>
              <a:t>Wettbewerben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Sportwettbewerben</a:t>
            </a:r>
            <a:endParaRPr lang="en-US" dirty="0"/>
          </a:p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A8D88C1-D516-4491-ABB4-634419695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91" t="24432" r="42065" b="14572"/>
          <a:stretch/>
        </p:blipFill>
        <p:spPr>
          <a:xfrm>
            <a:off x="490845" y="2321652"/>
            <a:ext cx="3114260" cy="349661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8F7BB1A-C725-4540-85F5-81502DC2A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39" t="31489" r="45544" b="54943"/>
          <a:stretch/>
        </p:blipFill>
        <p:spPr>
          <a:xfrm>
            <a:off x="7014344" y="2813849"/>
            <a:ext cx="4412974" cy="170514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6FE0785-72B0-44BA-B10D-78B7135A4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739" y="4529455"/>
            <a:ext cx="2739517" cy="154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CECE441-211A-436F-8B33-D7C531C62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79" y="2570750"/>
            <a:ext cx="2940947" cy="195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9F7E46C-D424-4005-B37A-D31AAE239F7E}"/>
              </a:ext>
            </a:extLst>
          </p:cNvPr>
          <p:cNvSpPr txBox="1"/>
          <p:nvPr/>
        </p:nvSpPr>
        <p:spPr>
          <a:xfrm>
            <a:off x="490845" y="3302194"/>
            <a:ext cx="2329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1., 2. </a:t>
            </a:r>
            <a:r>
              <a:rPr lang="hr-HR" sz="1400" b="1" dirty="0" err="1"/>
              <a:t>oder</a:t>
            </a:r>
            <a:r>
              <a:rPr lang="hr-HR" sz="1400" b="1" dirty="0"/>
              <a:t> 3. </a:t>
            </a:r>
            <a:r>
              <a:rPr lang="hr-HR" sz="1400" b="1" dirty="0" err="1"/>
              <a:t>Platz</a:t>
            </a:r>
            <a:r>
              <a:rPr lang="hr-HR" sz="1400" b="1" dirty="0"/>
              <a:t> im </a:t>
            </a:r>
            <a:r>
              <a:rPr lang="hr-HR" sz="1400" b="1" dirty="0" err="1"/>
              <a:t>Wettbewerb</a:t>
            </a:r>
            <a:r>
              <a:rPr lang="hr-HR" sz="1400" b="1" dirty="0"/>
              <a:t> (</a:t>
            </a:r>
            <a:r>
              <a:rPr lang="hr-HR" sz="1400" b="1" dirty="0" err="1"/>
              <a:t>individell</a:t>
            </a:r>
            <a:r>
              <a:rPr lang="hr-HR" sz="1400" b="1" dirty="0"/>
              <a:t>) </a:t>
            </a:r>
            <a:r>
              <a:rPr lang="hr-HR" sz="1400" b="1" dirty="0" err="1"/>
              <a:t>in</a:t>
            </a:r>
            <a:r>
              <a:rPr lang="hr-HR" sz="1400" b="1" dirty="0"/>
              <a:t> </a:t>
            </a:r>
            <a:r>
              <a:rPr lang="hr-HR" sz="1400" b="1" dirty="0" err="1"/>
              <a:t>der</a:t>
            </a:r>
            <a:r>
              <a:rPr lang="hr-HR" sz="1400" b="1" dirty="0"/>
              <a:t> 5., 6., 7., </a:t>
            </a:r>
            <a:r>
              <a:rPr lang="hr-HR" sz="1400" b="1" dirty="0" err="1"/>
              <a:t>oder</a:t>
            </a:r>
            <a:r>
              <a:rPr lang="hr-HR" sz="1400" b="1" dirty="0"/>
              <a:t> 8. </a:t>
            </a:r>
            <a:r>
              <a:rPr lang="hr-HR" sz="1400" b="1" dirty="0" err="1"/>
              <a:t>Klasse</a:t>
            </a:r>
            <a:r>
              <a:rPr lang="hr-HR" sz="1400" b="1" dirty="0"/>
              <a:t>: direkte </a:t>
            </a:r>
            <a:r>
              <a:rPr lang="hr-HR" sz="1400" b="1" dirty="0" err="1"/>
              <a:t>Einschreibung</a:t>
            </a:r>
            <a:r>
              <a:rPr lang="hr-HR" sz="1400" b="1" dirty="0"/>
              <a:t> </a:t>
            </a:r>
            <a:r>
              <a:rPr lang="hr-HR" sz="1400" b="1" dirty="0" err="1"/>
              <a:t>in</a:t>
            </a:r>
            <a:r>
              <a:rPr lang="hr-HR" sz="1400" b="1" dirty="0"/>
              <a:t> </a:t>
            </a:r>
            <a:r>
              <a:rPr lang="hr-HR" sz="1400" b="1" dirty="0" err="1"/>
              <a:t>die</a:t>
            </a:r>
            <a:r>
              <a:rPr lang="hr-HR" sz="1400" b="1" dirty="0"/>
              <a:t> </a:t>
            </a:r>
            <a:r>
              <a:rPr lang="hr-HR" sz="1400" b="1" dirty="0" err="1"/>
              <a:t>gewünschte</a:t>
            </a:r>
            <a:r>
              <a:rPr lang="hr-HR" sz="1400" b="1" dirty="0"/>
              <a:t> </a:t>
            </a:r>
            <a:r>
              <a:rPr lang="hr-HR" sz="1400" b="1" dirty="0" err="1"/>
              <a:t>Mittelschule</a:t>
            </a:r>
            <a:endParaRPr lang="hr-HR" sz="1400" b="1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4DDAF3A-0EB8-4EBE-802A-156325D163F9}"/>
              </a:ext>
            </a:extLst>
          </p:cNvPr>
          <p:cNvSpPr txBox="1"/>
          <p:nvPr/>
        </p:nvSpPr>
        <p:spPr>
          <a:xfrm>
            <a:off x="26032" y="5849043"/>
            <a:ext cx="478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1., 2., 3. </a:t>
            </a:r>
            <a:r>
              <a:rPr lang="hr-HR" sz="1400" b="1" dirty="0" err="1"/>
              <a:t>Platz</a:t>
            </a:r>
            <a:r>
              <a:rPr lang="hr-HR" sz="1400" b="1" dirty="0"/>
              <a:t> </a:t>
            </a:r>
            <a:r>
              <a:rPr lang="hr-HR" sz="1400" b="1" dirty="0" err="1"/>
              <a:t>beim</a:t>
            </a:r>
            <a:r>
              <a:rPr lang="hr-HR" sz="1400" b="1" dirty="0"/>
              <a:t> </a:t>
            </a:r>
            <a:r>
              <a:rPr lang="hr-HR" sz="1400" b="1" dirty="0" err="1"/>
              <a:t>Wettbewerb</a:t>
            </a:r>
            <a:r>
              <a:rPr lang="hr-HR" sz="1400" b="1" dirty="0"/>
              <a:t> </a:t>
            </a:r>
            <a:r>
              <a:rPr lang="hr-HR" sz="1400" b="1" dirty="0" err="1"/>
              <a:t>als</a:t>
            </a:r>
            <a:r>
              <a:rPr lang="hr-HR" sz="1400" b="1" dirty="0"/>
              <a:t> </a:t>
            </a:r>
            <a:r>
              <a:rPr lang="hr-HR" sz="1400" b="1" dirty="0" err="1"/>
              <a:t>Mitglied</a:t>
            </a:r>
            <a:r>
              <a:rPr lang="hr-HR" sz="1400" b="1" dirty="0"/>
              <a:t> </a:t>
            </a:r>
            <a:r>
              <a:rPr lang="hr-HR" sz="1400" b="1" dirty="0" err="1"/>
              <a:t>der</a:t>
            </a:r>
            <a:r>
              <a:rPr lang="hr-HR" sz="1400" b="1" dirty="0"/>
              <a:t> </a:t>
            </a:r>
            <a:r>
              <a:rPr lang="hr-HR" sz="1400" b="1" dirty="0" err="1"/>
              <a:t>Gruppe</a:t>
            </a:r>
            <a:r>
              <a:rPr lang="hr-HR" sz="1400" b="1" dirty="0"/>
              <a:t> </a:t>
            </a:r>
          </a:p>
        </p:txBody>
      </p: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9F4BCA6B-055E-471C-A131-221C1FE7431F}"/>
              </a:ext>
            </a:extLst>
          </p:cNvPr>
          <p:cNvCxnSpPr/>
          <p:nvPr/>
        </p:nvCxnSpPr>
        <p:spPr>
          <a:xfrm flipV="1">
            <a:off x="212035" y="4797287"/>
            <a:ext cx="2608092" cy="1099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149D5E49-B83F-4A0F-B0E7-7351DBFBA28C}"/>
              </a:ext>
            </a:extLst>
          </p:cNvPr>
          <p:cNvCxnSpPr>
            <a:cxnSpLocks/>
          </p:cNvCxnSpPr>
          <p:nvPr/>
        </p:nvCxnSpPr>
        <p:spPr>
          <a:xfrm flipV="1">
            <a:off x="715617" y="5015352"/>
            <a:ext cx="2104510" cy="859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id="{A678F7FE-8912-4CBE-A9E9-9F2BC6F5AD94}"/>
              </a:ext>
            </a:extLst>
          </p:cNvPr>
          <p:cNvCxnSpPr>
            <a:cxnSpLocks/>
          </p:cNvCxnSpPr>
          <p:nvPr/>
        </p:nvCxnSpPr>
        <p:spPr>
          <a:xfrm flipV="1">
            <a:off x="1020417" y="5275380"/>
            <a:ext cx="1694092" cy="663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>
            <a:extLst>
              <a:ext uri="{FF2B5EF4-FFF2-40B4-BE49-F238E27FC236}">
                <a16:creationId xmlns:a16="http://schemas.microsoft.com/office/drawing/2014/main" id="{5D15644F-0868-4BBD-BD85-85172A2AA17E}"/>
              </a:ext>
            </a:extLst>
          </p:cNvPr>
          <p:cNvCxnSpPr>
            <a:cxnSpLocks/>
          </p:cNvCxnSpPr>
          <p:nvPr/>
        </p:nvCxnSpPr>
        <p:spPr>
          <a:xfrm flipV="1">
            <a:off x="1142274" y="5605552"/>
            <a:ext cx="1572235" cy="343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68B2FED6-3639-4B4B-AB7E-9DA8CA65A8AE}"/>
              </a:ext>
            </a:extLst>
          </p:cNvPr>
          <p:cNvSpPr txBox="1"/>
          <p:nvPr/>
        </p:nvSpPr>
        <p:spPr>
          <a:xfrm>
            <a:off x="2870969" y="4733130"/>
            <a:ext cx="66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Punkte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E9C849B1-348F-482A-96F7-65BEDD1293EB}"/>
              </a:ext>
            </a:extLst>
          </p:cNvPr>
          <p:cNvSpPr txBox="1"/>
          <p:nvPr/>
        </p:nvSpPr>
        <p:spPr>
          <a:xfrm>
            <a:off x="2859836" y="4974943"/>
            <a:ext cx="66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Punkte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1DC7E37C-8D63-492E-944F-49B9DC18BF4A}"/>
              </a:ext>
            </a:extLst>
          </p:cNvPr>
          <p:cNvSpPr txBox="1"/>
          <p:nvPr/>
        </p:nvSpPr>
        <p:spPr>
          <a:xfrm>
            <a:off x="2870035" y="5237031"/>
            <a:ext cx="616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Punkte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F5833FFE-3840-4925-9B63-7FE7DB56EF88}"/>
              </a:ext>
            </a:extLst>
          </p:cNvPr>
          <p:cNvSpPr txBox="1"/>
          <p:nvPr/>
        </p:nvSpPr>
        <p:spPr>
          <a:xfrm>
            <a:off x="2820127" y="5564963"/>
            <a:ext cx="66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Punkt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7671B38D-0076-4DFE-9283-988ABE6CA45E}"/>
              </a:ext>
            </a:extLst>
          </p:cNvPr>
          <p:cNvSpPr txBox="1"/>
          <p:nvPr/>
        </p:nvSpPr>
        <p:spPr>
          <a:xfrm>
            <a:off x="7553739" y="2439286"/>
            <a:ext cx="310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Sportwettbewerbe</a:t>
            </a:r>
            <a:r>
              <a:rPr lang="hr-HR" dirty="0"/>
              <a:t>: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9051D65D-C9EE-4C8E-9A78-0DC7B4E728A9}"/>
              </a:ext>
            </a:extLst>
          </p:cNvPr>
          <p:cNvSpPr txBox="1"/>
          <p:nvPr/>
        </p:nvSpPr>
        <p:spPr>
          <a:xfrm>
            <a:off x="7014344" y="3172003"/>
            <a:ext cx="382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1., 2., 3. </a:t>
            </a:r>
            <a:r>
              <a:rPr lang="hr-HR" sz="1600" b="1" dirty="0" err="1"/>
              <a:t>Platz</a:t>
            </a:r>
            <a:r>
              <a:rPr lang="hr-HR" sz="1600" b="1" dirty="0"/>
              <a:t> </a:t>
            </a:r>
            <a:r>
              <a:rPr lang="hr-HR" sz="1600" b="1" dirty="0" err="1"/>
              <a:t>als</a:t>
            </a:r>
            <a:r>
              <a:rPr lang="hr-HR" sz="1600" b="1" dirty="0"/>
              <a:t> </a:t>
            </a:r>
            <a:r>
              <a:rPr lang="hr-HR" sz="1600" b="1" dirty="0" err="1"/>
              <a:t>Mittglied</a:t>
            </a:r>
            <a:r>
              <a:rPr lang="hr-HR" sz="1600" b="1" dirty="0"/>
              <a:t> </a:t>
            </a:r>
            <a:r>
              <a:rPr lang="hr-HR" sz="1600" b="1" dirty="0" err="1"/>
              <a:t>des</a:t>
            </a:r>
            <a:r>
              <a:rPr lang="hr-HR" sz="1600" b="1" dirty="0"/>
              <a:t> </a:t>
            </a:r>
            <a:r>
              <a:rPr lang="hr-HR" sz="1600" b="1" dirty="0" err="1"/>
              <a:t>Teams</a:t>
            </a:r>
            <a:endParaRPr lang="hr-HR" sz="1600" b="1" dirty="0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957AFC17-930E-42BD-8A2B-C70344EB7847}"/>
              </a:ext>
            </a:extLst>
          </p:cNvPr>
          <p:cNvSpPr txBox="1"/>
          <p:nvPr/>
        </p:nvSpPr>
        <p:spPr>
          <a:xfrm>
            <a:off x="10663241" y="3650367"/>
            <a:ext cx="66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Punkte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FCF798D9-61AE-4CDC-8E0A-A474C1305D59}"/>
              </a:ext>
            </a:extLst>
          </p:cNvPr>
          <p:cNvSpPr txBox="1"/>
          <p:nvPr/>
        </p:nvSpPr>
        <p:spPr>
          <a:xfrm>
            <a:off x="10663241" y="3968208"/>
            <a:ext cx="66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Punkte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5C3E4317-1407-4E80-AEEF-C848526FDD0D}"/>
              </a:ext>
            </a:extLst>
          </p:cNvPr>
          <p:cNvSpPr txBox="1"/>
          <p:nvPr/>
        </p:nvSpPr>
        <p:spPr>
          <a:xfrm>
            <a:off x="10657644" y="4311898"/>
            <a:ext cx="66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Punkte</a:t>
            </a:r>
          </a:p>
        </p:txBody>
      </p:sp>
    </p:spTree>
    <p:extLst>
      <p:ext uri="{BB962C8B-B14F-4D97-AF65-F5344CB8AC3E}">
        <p14:creationId xmlns:p14="http://schemas.microsoft.com/office/powerpoint/2010/main" val="315929718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Galerija</Template>
  <TotalTime>1042</TotalTime>
  <Words>1337</Words>
  <Application>Microsoft Office PowerPoint</Application>
  <PresentationFormat>Široki zaslon</PresentationFormat>
  <Paragraphs>168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Arial</vt:lpstr>
      <vt:lpstr>Bahnschrift SemiBold SemiConden</vt:lpstr>
      <vt:lpstr>Gill Sans MT</vt:lpstr>
      <vt:lpstr>Wingdings</vt:lpstr>
      <vt:lpstr>Gallery</vt:lpstr>
      <vt:lpstr>AUS DER GRUNDSCHULE IN DIE  mittelSchule</vt:lpstr>
      <vt:lpstr>PowerPoint prezentacija</vt:lpstr>
      <vt:lpstr>EINSCHREIBUNG IN DIE MITTELSCHULE</vt:lpstr>
      <vt:lpstr>EINSCHREIBUNG IN DIE MITTELSCHULE </vt:lpstr>
      <vt:lpstr>EINSCHREIBUNG IN DIE MITTELSCHULE</vt:lpstr>
      <vt:lpstr>EINSCHREIBUNG IN DIE MITTELSCHULE</vt:lpstr>
      <vt:lpstr>EINSCHREIBUNG IN DIE MITTELSCHULE</vt:lpstr>
      <vt:lpstr>EINSCHREIBUNG IN DIE MITTELSCHULE</vt:lpstr>
      <vt:lpstr>EINSCHREIBUNG IN DIE MITTELSCHULE</vt:lpstr>
      <vt:lpstr>Mittelschulen in gespanschaft varaždin</vt:lpstr>
      <vt:lpstr>Erstes Gymnasium Varaždin</vt:lpstr>
      <vt:lpstr>zweites Gymnasium in Varaždin</vt:lpstr>
      <vt:lpstr>MECHANISCHE UND VERKEHRSSCHULE  VARAŽDIN</vt:lpstr>
      <vt:lpstr>
Wirtschaftsschule   Varaždin</vt:lpstr>
      <vt:lpstr>Medizinschule  Varaždin</vt:lpstr>
      <vt:lpstr>Mittelschule Ivanec</vt:lpstr>
      <vt:lpstr>Weitere mittelSCHULEn</vt:lpstr>
      <vt:lpstr>Weitere mittelschulen</vt:lpstr>
      <vt:lpstr>Weitere mittelschulen</vt:lpstr>
      <vt:lpstr> Andere schulen</vt:lpstr>
      <vt:lpstr>PowerPoint prezentacija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Petra Fadiga</cp:lastModifiedBy>
  <cp:revision>71</cp:revision>
  <dcterms:created xsi:type="dcterms:W3CDTF">2021-01-12T15:49:02Z</dcterms:created>
  <dcterms:modified xsi:type="dcterms:W3CDTF">2021-01-28T20:47:55Z</dcterms:modified>
</cp:coreProperties>
</file>